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382" r:id="rId3"/>
    <p:sldId id="258" r:id="rId4"/>
    <p:sldId id="307" r:id="rId5"/>
    <p:sldId id="353" r:id="rId6"/>
    <p:sldId id="364" r:id="rId7"/>
    <p:sldId id="365" r:id="rId8"/>
    <p:sldId id="359" r:id="rId9"/>
    <p:sldId id="368" r:id="rId10"/>
    <p:sldId id="259" r:id="rId11"/>
    <p:sldId id="308" r:id="rId12"/>
    <p:sldId id="366" r:id="rId13"/>
    <p:sldId id="306" r:id="rId14"/>
    <p:sldId id="369" r:id="rId15"/>
    <p:sldId id="363" r:id="rId16"/>
    <p:sldId id="371" r:id="rId17"/>
    <p:sldId id="372" r:id="rId18"/>
    <p:sldId id="373" r:id="rId19"/>
    <p:sldId id="374" r:id="rId20"/>
    <p:sldId id="375" r:id="rId21"/>
    <p:sldId id="377" r:id="rId22"/>
    <p:sldId id="378" r:id="rId23"/>
    <p:sldId id="379" r:id="rId24"/>
    <p:sldId id="305" r:id="rId25"/>
    <p:sldId id="380" r:id="rId26"/>
    <p:sldId id="381" r:id="rId27"/>
    <p:sldId id="346" r:id="rId28"/>
  </p:sldIdLst>
  <p:sldSz cx="12192000" cy="6858000"/>
  <p:notesSz cx="6858000" cy="9144000"/>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1">
          <p15:clr>
            <a:srgbClr val="A4A3A4"/>
          </p15:clr>
        </p15:guide>
        <p15:guide id="2" pos="38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BAB7AE"/>
    <a:srgbClr val="A2A2A2"/>
    <a:srgbClr val="EBE9DC"/>
    <a:srgbClr val="540000"/>
    <a:srgbClr val="AD1C21"/>
    <a:srgbClr val="7B12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86" autoAdjust="0"/>
    <p:restoredTop sz="88634" autoAdjust="0"/>
  </p:normalViewPr>
  <p:slideViewPr>
    <p:cSldViewPr snapToGrid="0">
      <p:cViewPr varScale="1">
        <p:scale>
          <a:sx n="108" d="100"/>
          <a:sy n="108" d="100"/>
        </p:scale>
        <p:origin x="1080" y="184"/>
      </p:cViewPr>
      <p:guideLst>
        <p:guide orient="horz" pos="2181"/>
        <p:guide pos="38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3AA3F-A82B-43BF-B18C-5608A05C57EB}" type="datetimeFigureOut">
              <a:rPr lang="zh-CN" altLang="en-US" smtClean="0"/>
              <a:t>2023/5/17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30F0D-1A5A-4EA2-B28F-0EC912CB6B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extLst>
      <p:ext uri="{BB962C8B-B14F-4D97-AF65-F5344CB8AC3E}">
        <p14:creationId xmlns:p14="http://schemas.microsoft.com/office/powerpoint/2010/main" val="3189417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2023/5/17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2023/5/17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7"/>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27"/>
            <a:ext cx="7734300"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2023/5/17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2023/5/17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2023/5/17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2023/5/17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2"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AB7A37-B852-49AB-B2E2-96296AB21F67}" type="datetimeFigureOut">
              <a:rPr lang="zh-CN" altLang="en-US" smtClean="0"/>
              <a:t>2023/5/17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AB7A37-B852-49AB-B2E2-96296AB21F67}" type="datetimeFigureOut">
              <a:rPr lang="zh-CN" altLang="en-US" smtClean="0"/>
              <a:t>2023/5/17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1AB7A37-B852-49AB-B2E2-96296AB21F67}" type="datetimeFigureOut">
              <a:rPr lang="zh-CN" altLang="en-US" smtClean="0"/>
              <a:t>2023/5/17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2023/5/17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8"/>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2"/>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800" indent="0">
              <a:buNone/>
              <a:defRPr sz="1100"/>
            </a:lvl5pPr>
            <a:lvl6pPr marL="2286000" indent="0">
              <a:buNone/>
              <a:defRPr sz="1100"/>
            </a:lvl6pPr>
            <a:lvl7pPr marL="2743200" indent="0">
              <a:buNone/>
              <a:defRPr sz="1100"/>
            </a:lvl7pPr>
            <a:lvl8pPr marL="3200400" indent="0">
              <a:buNone/>
              <a:defRPr sz="1100"/>
            </a:lvl8pPr>
            <a:lvl9pPr marL="3657600" indent="0">
              <a:buNone/>
              <a:defRPr sz="11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2023/5/17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36" tIns="45718" rIns="91436" bIns="45718"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71AB7A37-B852-49AB-B2E2-96296AB21F67}" type="datetimeFigureOut">
              <a:rPr lang="zh-CN" altLang="en-US" smtClean="0"/>
              <a:t>2023/5/17</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888F8D02-9041-4C59-BC62-13DE0E5C671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43.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gif"/><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296" y="4672004"/>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1" name="组合 60"/>
          <p:cNvGrpSpPr/>
          <p:nvPr/>
        </p:nvGrpSpPr>
        <p:grpSpPr>
          <a:xfrm rot="16200000">
            <a:off x="11436485" y="5106095"/>
            <a:ext cx="1271471" cy="363349"/>
            <a:chOff x="6507038" y="462977"/>
            <a:chExt cx="2430800" cy="471379"/>
          </a:xfrm>
        </p:grpSpPr>
        <p:grpSp>
          <p:nvGrpSpPr>
            <p:cNvPr id="62" name="组合 61"/>
            <p:cNvGrpSpPr/>
            <p:nvPr/>
          </p:nvGrpSpPr>
          <p:grpSpPr>
            <a:xfrm flipV="1">
              <a:off x="6507038" y="462977"/>
              <a:ext cx="1917435" cy="471379"/>
              <a:chOff x="810775" y="1533962"/>
              <a:chExt cx="7782374" cy="1913206"/>
            </a:xfrm>
          </p:grpSpPr>
          <p:sp>
            <p:nvSpPr>
              <p:cNvPr id="64" name="圆角矩形 63"/>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圆角矩形 62"/>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329359" y="5032961"/>
            <a:ext cx="9128760" cy="400105"/>
          </a:xfrm>
          <a:prstGeom prst="rect">
            <a:avLst/>
          </a:prstGeom>
          <a:noFill/>
        </p:spPr>
        <p:txBody>
          <a:bodyPr wrap="square" lIns="91436" tIns="45718" rIns="91436" bIns="45718" rtlCol="0">
            <a:spAutoFit/>
          </a:bodyPr>
          <a:lstStyle/>
          <a:p>
            <a:pPr algn="l"/>
            <a:r>
              <a:rPr lang="zh-CN" altLang="en-US"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小组成员：隋馥如 陈泓霖 陈硕淼</a:t>
            </a:r>
            <a:r>
              <a:rPr lang="en-US" altLang="zh-CN"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     </a:t>
            </a:r>
            <a:r>
              <a:rPr lang="zh-CN" altLang="en-US"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汇报人：陈硕淼</a:t>
            </a:r>
            <a:r>
              <a:rPr lang="en-US" altLang="zh-CN"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 </a:t>
            </a:r>
            <a:endParaRPr lang="zh-CN" altLang="en-US" sz="2000" b="1" dirty="0">
              <a:solidFill>
                <a:schemeClr val="bg1"/>
              </a:solidFill>
              <a:latin typeface="KaiTi" panose="02010609060101010101" pitchFamily="49" charset="-122"/>
              <a:ea typeface="KaiTi" panose="02010609060101010101" pitchFamily="49" charset="-122"/>
              <a:cs typeface="田氏颜体大字库" panose="020B0503020204020204" charset="-122"/>
            </a:endParaRPr>
          </a:p>
        </p:txBody>
      </p:sp>
      <p:sp>
        <p:nvSpPr>
          <p:cNvPr id="57" name="圆角矩形 56"/>
          <p:cNvSpPr/>
          <p:nvPr/>
        </p:nvSpPr>
        <p:spPr>
          <a:xfrm rot="16200000" flipV="1">
            <a:off x="10447003" y="4634619"/>
            <a:ext cx="1282079" cy="1300156"/>
          </a:xfrm>
          <a:prstGeom prst="roundRect">
            <a:avLst>
              <a:gd name="adj" fmla="val 5039"/>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pic>
        <p:nvPicPr>
          <p:cNvPr id="1026" name="Picture 2"/>
          <p:cNvPicPr>
            <a:picLocks noChangeAspect="1" noChangeArrowheads="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509250" y="4758055"/>
            <a:ext cx="1158240" cy="114808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694637" y="1695011"/>
            <a:ext cx="6365845" cy="1015663"/>
          </a:xfrm>
          <a:prstGeom prst="rect">
            <a:avLst/>
          </a:prstGeom>
          <a:noFill/>
        </p:spPr>
        <p:txBody>
          <a:bodyPr wrap="none" rtlCol="0">
            <a:spAutoFit/>
          </a:bodyPr>
          <a:lstStyle/>
          <a:p>
            <a:pPr algn="l"/>
            <a:r>
              <a:rPr lang="zh-CN" altLang="en-US" sz="6000" b="1" dirty="0">
                <a:solidFill>
                  <a:srgbClr val="002060"/>
                </a:solidFill>
                <a:latin typeface="KaiTi" panose="02010609060101010101" pitchFamily="49" charset="-122"/>
                <a:ea typeface="KaiTi" panose="02010609060101010101" pitchFamily="49" charset="-122"/>
                <a:cs typeface="田氏颜体大字库" panose="020B0503020204020204" charset="-122"/>
              </a:rPr>
              <a:t>花样滑冰项目介绍</a:t>
            </a:r>
          </a:p>
        </p:txBody>
      </p:sp>
      <p:sp>
        <p:nvSpPr>
          <p:cNvPr id="3" name="文本框 2"/>
          <p:cNvSpPr txBox="1"/>
          <p:nvPr/>
        </p:nvSpPr>
        <p:spPr>
          <a:xfrm>
            <a:off x="1469390" y="2960370"/>
            <a:ext cx="8816340" cy="954107"/>
          </a:xfrm>
          <a:prstGeom prst="rect">
            <a:avLst/>
          </a:prstGeom>
          <a:noFill/>
        </p:spPr>
        <p:txBody>
          <a:bodyPr wrap="square" rtlCol="0">
            <a:spAutoFit/>
          </a:bodyPr>
          <a:lstStyle/>
          <a:p>
            <a:pPr algn="ctr"/>
            <a:r>
              <a:rPr lang="en-US" altLang="zh-CN" sz="2800" b="1" dirty="0">
                <a:solidFill>
                  <a:schemeClr val="accent1">
                    <a:lumMod val="50000"/>
                  </a:schemeClr>
                </a:solidFill>
                <a:uFillTx/>
                <a:latin typeface="Copperplate Bold" panose="02000504000000020004" charset="0"/>
                <a:cs typeface="Copperplate Bold" panose="02000504000000020004" charset="0"/>
                <a:sym typeface="+mn-ea"/>
              </a:rPr>
              <a:t>THE INRODUCTION OF FIGURE SKATIONG</a:t>
            </a:r>
            <a:endParaRPr lang="en-US" altLang="zh-CN" sz="2800" b="1" dirty="0">
              <a:solidFill>
                <a:schemeClr val="accent1">
                  <a:lumMod val="50000"/>
                </a:schemeClr>
              </a:solidFill>
              <a:uFillTx/>
              <a:latin typeface="Copperplate Bold" panose="02000504000000020004" charset="0"/>
              <a:cs typeface="Copperplate Bold" panose="02000504000000020004" charset="0"/>
            </a:endParaRPr>
          </a:p>
          <a:p>
            <a:pPr algn="ctr"/>
            <a:endParaRPr lang="en-US" altLang="zh-CN" sz="2800" b="1" dirty="0">
              <a:solidFill>
                <a:schemeClr val="accent1">
                  <a:lumMod val="50000"/>
                </a:schemeClr>
              </a:solidFill>
              <a:uFillTx/>
              <a:latin typeface="Copperplate Bold" panose="02000504000000020004" charset="0"/>
              <a:cs typeface="Copperplate Bold" panose="0200050400000002000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361693" cy="1296345"/>
            <a:chOff x="-21102" y="2847433"/>
            <a:chExt cx="1236169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42" name="文本框 41"/>
            <p:cNvSpPr txBox="1"/>
            <p:nvPr/>
          </p:nvSpPr>
          <p:spPr>
            <a:xfrm>
              <a:off x="7874938" y="3078666"/>
              <a:ext cx="4465652" cy="830995"/>
            </a:xfrm>
            <a:prstGeom prst="rect">
              <a:avLst/>
            </a:prstGeom>
            <a:noFill/>
          </p:spPr>
          <p:txBody>
            <a:bodyPr wrap="square" lIns="91438" tIns="45719" rIns="91438" bIns="45719" rtlCol="0">
              <a:spAutoFit/>
            </a:bodyPr>
            <a:lstStyle/>
            <a:p>
              <a:pPr algn="l"/>
              <a:r>
                <a:rPr lang="zh-CN" altLang="en-US" sz="4800" b="1" spc="600" dirty="0">
                  <a:solidFill>
                    <a:schemeClr val="bg1"/>
                  </a:solidFill>
                  <a:latin typeface="KaiTi" panose="02010609060101010101" pitchFamily="49" charset="-122"/>
                  <a:ea typeface="KaiTi" panose="02010609060101010101" pitchFamily="49" charset="-122"/>
                  <a:sym typeface="+mn-ea"/>
                </a:rPr>
                <a:t>花滑国际组织</a:t>
              </a: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p:cNvSpPr/>
            <p:nvPr/>
          </p:nvSpPr>
          <p:spPr>
            <a:xfrm>
              <a:off x="5196003" y="3262120"/>
              <a:ext cx="2576342" cy="461663"/>
            </a:xfrm>
            <a:prstGeom prst="rect">
              <a:avLst/>
            </a:prstGeom>
          </p:spPr>
          <p:txBody>
            <a:bodyPr wrap="none" lIns="91438" tIns="45719" rIns="91438" bIns="45719">
              <a:spAutoFit/>
            </a:bodyPr>
            <a:lstStyle/>
            <a:p>
              <a:pPr algn="ctr"/>
              <a:r>
                <a:rPr lang="en-US" altLang="zh-CN" sz="2400" dirty="0">
                  <a:solidFill>
                    <a:schemeClr val="bg1"/>
                  </a:solidFill>
                  <a:latin typeface="Copperplate Regular" panose="02000504000000020004" charset="0"/>
                  <a:ea typeface="微软雅黑" panose="020B0503020204020204" pitchFamily="34" charset="-122"/>
                  <a:cs typeface="Copperplate Regular" panose="02000504000000020004" charset="0"/>
                </a:rPr>
                <a:t>ORGANIZATION</a:t>
              </a:r>
            </a:p>
          </p:txBody>
        </p:sp>
      </p:grpSp>
      <p:grpSp>
        <p:nvGrpSpPr>
          <p:cNvPr id="28" name="组 27"/>
          <p:cNvGrpSpPr/>
          <p:nvPr/>
        </p:nvGrpSpPr>
        <p:grpSpPr>
          <a:xfrm>
            <a:off x="11454130" y="252730"/>
            <a:ext cx="737870" cy="484505"/>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581640" y="158750"/>
            <a:ext cx="685165" cy="6794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545590" y="4599305"/>
            <a:ext cx="10153015" cy="383540"/>
          </a:xfrm>
          <a:prstGeom prst="rect">
            <a:avLst/>
          </a:prstGeom>
          <a:noFill/>
        </p:spPr>
        <p:txBody>
          <a:bodyPr wrap="square" rtlCol="0">
            <a:spAutoFit/>
          </a:bodyPr>
          <a:lstStyle/>
          <a:p>
            <a:endParaRPr lang="zh-CN" altLang="en-US">
              <a:solidFill>
                <a:srgbClr val="002060"/>
              </a:solidFill>
              <a:latin typeface="楷体" charset="0"/>
              <a:ea typeface="楷体" charset="0"/>
              <a:cs typeface="楷体" charset="0"/>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46" name="矩形 45"/>
          <p:cNvSpPr/>
          <p:nvPr/>
        </p:nvSpPr>
        <p:spPr>
          <a:xfrm>
            <a:off x="3113323" y="324999"/>
            <a:ext cx="2178794" cy="584771"/>
          </a:xfrm>
          <a:prstGeom prst="rect">
            <a:avLst/>
          </a:prstGeom>
        </p:spPr>
        <p:txBody>
          <a:bodyPr wrap="none" lIns="91436" tIns="45718" rIns="91436" bIns="45718">
            <a:spAutoFit/>
          </a:bodyPr>
          <a:lstStyle/>
          <a:p>
            <a:pPr algn="ctr"/>
            <a:r>
              <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rPr>
              <a:t>ISU</a:t>
            </a:r>
            <a:r>
              <a:rPr lang="zh-CN" altLang="en-US" sz="1600" b="1" dirty="0">
                <a:solidFill>
                  <a:schemeClr val="bg1"/>
                </a:solidFill>
                <a:latin typeface="KaiTi" panose="02010609060101010101" pitchFamily="49" charset="-122"/>
                <a:ea typeface="KaiTi" panose="02010609060101010101" pitchFamily="49" charset="-122"/>
                <a:cs typeface="Copperplate Regular" panose="02000504000000020004" charset="0"/>
              </a:rPr>
              <a:t>国际滑冰联盟简述</a:t>
            </a:r>
            <a:endPar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endParaRPr>
          </a:p>
          <a:p>
            <a:pPr algn="ctr"/>
            <a:endPar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C6B6B66B-2E2A-3B9C-553A-12151DDDA057}"/>
              </a:ext>
            </a:extLst>
          </p:cNvPr>
          <p:cNvPicPr>
            <a:picLocks noChangeAspect="1"/>
          </p:cNvPicPr>
          <p:nvPr/>
        </p:nvPicPr>
        <p:blipFill rotWithShape="1">
          <a:blip r:embed="rId4"/>
          <a:srcRect l="5724" t="6327" r="7924" b="1643"/>
          <a:stretch/>
        </p:blipFill>
        <p:spPr>
          <a:xfrm>
            <a:off x="9124912" y="1300708"/>
            <a:ext cx="2557571" cy="2471183"/>
          </a:xfrm>
          <a:prstGeom prst="rect">
            <a:avLst/>
          </a:prstGeom>
        </p:spPr>
      </p:pic>
      <p:sp>
        <p:nvSpPr>
          <p:cNvPr id="6" name="文本框 5">
            <a:extLst>
              <a:ext uri="{FF2B5EF4-FFF2-40B4-BE49-F238E27FC236}">
                <a16:creationId xmlns:a16="http://schemas.microsoft.com/office/drawing/2014/main" id="{917B9E6B-550B-86FE-B834-D8BEA1A8CC1B}"/>
              </a:ext>
            </a:extLst>
          </p:cNvPr>
          <p:cNvSpPr txBox="1"/>
          <p:nvPr/>
        </p:nvSpPr>
        <p:spPr>
          <a:xfrm>
            <a:off x="573004" y="1244323"/>
            <a:ext cx="8414856" cy="3046988"/>
          </a:xfrm>
          <a:prstGeom prst="rect">
            <a:avLst/>
          </a:prstGeom>
          <a:noFill/>
        </p:spPr>
        <p:txBody>
          <a:bodyPr wrap="square" rtlCol="0">
            <a:spAutoFit/>
          </a:bodyPr>
          <a:lstStyle/>
          <a:p>
            <a:pPr algn="ctr"/>
            <a:r>
              <a:rPr lang="zh-CN" altLang="en-US" sz="2400" b="1" i="0" u="none" strike="noStrike" dirty="0">
                <a:solidFill>
                  <a:srgbClr val="002060"/>
                </a:solidFill>
                <a:effectLst/>
                <a:latin typeface="KaiTi" panose="02010609060101010101" pitchFamily="49" charset="-122"/>
                <a:ea typeface="KaiTi" panose="02010609060101010101" pitchFamily="49" charset="-122"/>
              </a:rPr>
              <a:t>国际滑冰联合会（</a:t>
            </a:r>
            <a:r>
              <a:rPr lang="en" altLang="zh-CN" sz="2400" b="1" i="0" u="none" strike="noStrike" dirty="0">
                <a:solidFill>
                  <a:srgbClr val="002060"/>
                </a:solidFill>
                <a:effectLst/>
                <a:latin typeface="KaiTi" panose="02010609060101010101" pitchFamily="49" charset="-122"/>
                <a:ea typeface="KaiTi" panose="02010609060101010101" pitchFamily="49" charset="-122"/>
              </a:rPr>
              <a:t>International Skating Union</a:t>
            </a:r>
            <a:r>
              <a:rPr lang="zh-CN" altLang="en" sz="2400" b="1" i="0" u="none" strike="noStrike" dirty="0">
                <a:solidFill>
                  <a:srgbClr val="002060"/>
                </a:solidFill>
                <a:effectLst/>
                <a:latin typeface="KaiTi" panose="02010609060101010101" pitchFamily="49" charset="-122"/>
                <a:ea typeface="KaiTi" panose="02010609060101010101" pitchFamily="49" charset="-122"/>
              </a:rPr>
              <a:t>，</a:t>
            </a:r>
            <a:r>
              <a:rPr lang="en" altLang="zh-CN" sz="2400" b="1" i="0" u="none" strike="noStrike" dirty="0">
                <a:solidFill>
                  <a:srgbClr val="002060"/>
                </a:solidFill>
                <a:effectLst/>
                <a:latin typeface="KaiTi" panose="02010609060101010101" pitchFamily="49" charset="-122"/>
                <a:ea typeface="KaiTi" panose="02010609060101010101" pitchFamily="49" charset="-122"/>
              </a:rPr>
              <a:t>ISU</a:t>
            </a:r>
            <a:r>
              <a:rPr lang="zh-CN" altLang="en" sz="2400" b="1" i="0" u="none" strike="noStrike" dirty="0">
                <a:solidFill>
                  <a:srgbClr val="002060"/>
                </a:solidFill>
                <a:effectLst/>
                <a:latin typeface="KaiTi" panose="02010609060101010101" pitchFamily="49" charset="-122"/>
                <a:ea typeface="KaiTi" panose="02010609060101010101" pitchFamily="49" charset="-122"/>
              </a:rPr>
              <a:t>）</a:t>
            </a:r>
            <a:endParaRPr lang="en-US" altLang="zh-CN" sz="2400" b="1" i="0" u="none" strike="noStrike" dirty="0">
              <a:solidFill>
                <a:srgbClr val="002060"/>
              </a:solidFill>
              <a:effectLst/>
              <a:latin typeface="KaiTi" panose="02010609060101010101" pitchFamily="49" charset="-122"/>
              <a:ea typeface="KaiTi" panose="02010609060101010101" pitchFamily="49" charset="-122"/>
            </a:endParaRPr>
          </a:p>
          <a:p>
            <a:pPr algn="ctr"/>
            <a:r>
              <a:rPr lang="zh-CN" altLang="en-US" sz="2400" b="1" i="0" u="none" strike="noStrike" dirty="0">
                <a:solidFill>
                  <a:srgbClr val="002060"/>
                </a:solidFill>
                <a:effectLst/>
                <a:latin typeface="KaiTi" panose="02010609060101010101" pitchFamily="49" charset="-122"/>
                <a:ea typeface="KaiTi" panose="02010609060101010101" pitchFamily="49" charset="-122"/>
              </a:rPr>
              <a:t>滑冰项目的国际性管理组织</a:t>
            </a:r>
            <a:endParaRPr lang="en-US" altLang="zh-CN" sz="2400" b="1" i="0" u="none" strike="noStrike" dirty="0">
              <a:solidFill>
                <a:srgbClr val="002060"/>
              </a:solidFill>
              <a:effectLst/>
              <a:latin typeface="KaiTi" panose="02010609060101010101" pitchFamily="49" charset="-122"/>
              <a:ea typeface="KaiTi" panose="02010609060101010101" pitchFamily="49" charset="-122"/>
            </a:endParaRPr>
          </a:p>
          <a:p>
            <a:pPr algn="ctr"/>
            <a:r>
              <a:rPr lang="zh-CN" altLang="en-US" sz="2400" b="1" i="0" u="none" strike="noStrike" dirty="0">
                <a:solidFill>
                  <a:srgbClr val="002060"/>
                </a:solidFill>
                <a:effectLst/>
                <a:latin typeface="KaiTi" panose="02010609060101010101" pitchFamily="49" charset="-122"/>
                <a:ea typeface="KaiTi" panose="02010609060101010101" pitchFamily="49" charset="-122"/>
              </a:rPr>
              <a:t>国际单项运动总会联合会的成员之一</a:t>
            </a:r>
            <a:endParaRPr lang="en-US" altLang="zh-CN" sz="2400" b="1" i="0" u="none" strike="noStrike" dirty="0">
              <a:solidFill>
                <a:srgbClr val="002060"/>
              </a:solidFill>
              <a:effectLst/>
              <a:latin typeface="KaiTi" panose="02010609060101010101" pitchFamily="49" charset="-122"/>
              <a:ea typeface="KaiTi" panose="02010609060101010101" pitchFamily="49" charset="-122"/>
            </a:endParaRPr>
          </a:p>
          <a:p>
            <a:pPr algn="ctr"/>
            <a:endParaRPr lang="en-US" altLang="zh-CN" sz="2400" b="1" i="0" u="none" strike="noStrike" dirty="0">
              <a:solidFill>
                <a:srgbClr val="002060"/>
              </a:solidFill>
              <a:effectLst/>
              <a:latin typeface="KaiTi" panose="02010609060101010101" pitchFamily="49" charset="-122"/>
              <a:ea typeface="KaiTi" panose="02010609060101010101" pitchFamily="49" charset="-122"/>
            </a:endParaRPr>
          </a:p>
          <a:p>
            <a:r>
              <a:rPr lang="zh-CN" altLang="en-US" sz="2400" b="0" i="0" u="none" strike="noStrike" dirty="0">
                <a:solidFill>
                  <a:srgbClr val="002060"/>
                </a:solidFill>
                <a:effectLst/>
                <a:latin typeface="KaiTi" panose="02010609060101010101" pitchFamily="49" charset="-122"/>
                <a:ea typeface="KaiTi" panose="02010609060101010101" pitchFamily="49" charset="-122"/>
              </a:rPr>
              <a:t>项目包括花样滑冰、团体花样滑冰、速度滑冰和短道速度滑冰。</a:t>
            </a:r>
            <a:endParaRPr lang="en-US" altLang="zh-CN" sz="2400" b="0" i="0" u="none" strike="noStrike" dirty="0">
              <a:solidFill>
                <a:srgbClr val="002060"/>
              </a:solidFill>
              <a:effectLst/>
              <a:latin typeface="KaiTi" panose="02010609060101010101" pitchFamily="49" charset="-122"/>
              <a:ea typeface="KaiTi" panose="02010609060101010101" pitchFamily="49" charset="-122"/>
            </a:endParaRPr>
          </a:p>
          <a:p>
            <a:r>
              <a:rPr lang="zh-CN" altLang="en-US" sz="2400" b="0" i="0" u="none" strike="noStrike" dirty="0">
                <a:solidFill>
                  <a:srgbClr val="002060"/>
                </a:solidFill>
                <a:effectLst/>
                <a:latin typeface="KaiTi" panose="02010609060101010101" pitchFamily="49" charset="-122"/>
                <a:ea typeface="KaiTi" panose="02010609060101010101" pitchFamily="49" charset="-122"/>
              </a:rPr>
              <a:t>正式工作语言为英语、德语、法语和俄语。它于</a:t>
            </a:r>
            <a:r>
              <a:rPr lang="en-US" altLang="zh-CN" sz="2400" b="0" i="0" u="none" strike="noStrike" dirty="0">
                <a:solidFill>
                  <a:srgbClr val="002060"/>
                </a:solidFill>
                <a:effectLst/>
                <a:latin typeface="KaiTi" panose="02010609060101010101" pitchFamily="49" charset="-122"/>
                <a:ea typeface="KaiTi" panose="02010609060101010101" pitchFamily="49" charset="-122"/>
              </a:rPr>
              <a:t>1892</a:t>
            </a:r>
            <a:r>
              <a:rPr lang="zh-CN" altLang="en-US" sz="2400" b="0" i="0" u="none" strike="noStrike" dirty="0">
                <a:solidFill>
                  <a:srgbClr val="002060"/>
                </a:solidFill>
                <a:effectLst/>
                <a:latin typeface="KaiTi" panose="02010609060101010101" pitchFamily="49" charset="-122"/>
                <a:ea typeface="KaiTi" panose="02010609060101010101" pitchFamily="49" charset="-122"/>
              </a:rPr>
              <a:t>年在荷兰成立，总部位于瑞士达沃斯，直止目前已有</a:t>
            </a:r>
            <a:r>
              <a:rPr lang="en-US" altLang="zh-CN" sz="2400" b="0" i="0" u="sng" strike="noStrike" dirty="0">
                <a:solidFill>
                  <a:srgbClr val="002060"/>
                </a:solidFill>
                <a:effectLst/>
                <a:latin typeface="KaiTi" panose="02010609060101010101" pitchFamily="49" charset="-122"/>
                <a:ea typeface="KaiTi" panose="02010609060101010101" pitchFamily="49" charset="-122"/>
              </a:rPr>
              <a:t>98</a:t>
            </a:r>
            <a:r>
              <a:rPr lang="zh-CN" altLang="en-US" sz="2400" b="0" i="0" u="sng" strike="noStrike" dirty="0">
                <a:solidFill>
                  <a:srgbClr val="002060"/>
                </a:solidFill>
                <a:effectLst/>
                <a:latin typeface="KaiTi" panose="02010609060101010101" pitchFamily="49" charset="-122"/>
                <a:ea typeface="KaiTi" panose="02010609060101010101" pitchFamily="49" charset="-122"/>
              </a:rPr>
              <a:t>个成员加入</a:t>
            </a:r>
            <a:r>
              <a:rPr lang="zh-CN" altLang="en-US" sz="2400" b="0" i="0" u="none" strike="noStrike" dirty="0">
                <a:solidFill>
                  <a:srgbClr val="002060"/>
                </a:solidFill>
                <a:effectLst/>
                <a:latin typeface="KaiTi" panose="02010609060101010101" pitchFamily="49" charset="-122"/>
                <a:ea typeface="KaiTi" panose="02010609060101010101" pitchFamily="49" charset="-122"/>
              </a:rPr>
              <a:t>。</a:t>
            </a:r>
            <a:endParaRPr lang="en-US" altLang="zh-CN" sz="2400" b="0" i="0" u="none" strike="noStrike" dirty="0">
              <a:solidFill>
                <a:srgbClr val="002060"/>
              </a:solidFill>
              <a:effectLst/>
              <a:latin typeface="KaiTi" panose="02010609060101010101" pitchFamily="49" charset="-122"/>
              <a:ea typeface="KaiTi" panose="02010609060101010101" pitchFamily="49" charset="-122"/>
            </a:endParaRPr>
          </a:p>
          <a:p>
            <a:endParaRPr kumimoji="1" lang="zh-CN" altLang="en-US" sz="2400" dirty="0">
              <a:solidFill>
                <a:srgbClr val="002060"/>
              </a:solidFill>
              <a:latin typeface="KaiTi" panose="02010609060101010101" pitchFamily="49" charset="-122"/>
              <a:ea typeface="KaiTi" panose="02010609060101010101" pitchFamily="49" charset="-122"/>
            </a:endParaRPr>
          </a:p>
        </p:txBody>
      </p:sp>
      <p:sp>
        <p:nvSpPr>
          <p:cNvPr id="9" name="文本框 8">
            <a:extLst>
              <a:ext uri="{FF2B5EF4-FFF2-40B4-BE49-F238E27FC236}">
                <a16:creationId xmlns:a16="http://schemas.microsoft.com/office/drawing/2014/main" id="{1D4EA1CE-3416-67B0-4DF7-338F30D78760}"/>
              </a:ext>
            </a:extLst>
          </p:cNvPr>
          <p:cNvSpPr txBox="1"/>
          <p:nvPr/>
        </p:nvSpPr>
        <p:spPr>
          <a:xfrm>
            <a:off x="573004" y="5488015"/>
            <a:ext cx="11466607" cy="923330"/>
          </a:xfrm>
          <a:prstGeom prst="rect">
            <a:avLst/>
          </a:prstGeom>
          <a:noFill/>
        </p:spPr>
        <p:txBody>
          <a:bodyPr wrap="square" rtlCol="0">
            <a:spAutoFit/>
          </a:bodyPr>
          <a:lstStyle/>
          <a:p>
            <a:r>
              <a:rPr lang="en" altLang="zh-CN" sz="1800" b="1" i="0" u="none" strike="noStrike" dirty="0">
                <a:solidFill>
                  <a:schemeClr val="bg2">
                    <a:lumMod val="50000"/>
                  </a:schemeClr>
                </a:solidFill>
                <a:effectLst/>
                <a:latin typeface="KaiTi" panose="02010609060101010101" pitchFamily="49" charset="-122"/>
                <a:ea typeface="KaiTi" panose="02010609060101010101" pitchFamily="49" charset="-122"/>
              </a:rPr>
              <a:t>ISU</a:t>
            </a:r>
            <a:r>
              <a:rPr lang="zh-CN" altLang="en-US" sz="1800" b="1" i="0" u="none" strike="noStrike" dirty="0">
                <a:solidFill>
                  <a:schemeClr val="bg2">
                    <a:lumMod val="50000"/>
                  </a:schemeClr>
                </a:solidFill>
                <a:effectLst/>
                <a:latin typeface="KaiTi" panose="02010609060101010101" pitchFamily="49" charset="-122"/>
                <a:ea typeface="KaiTi" panose="02010609060101010101" pitchFamily="49" charset="-122"/>
              </a:rPr>
              <a:t>是第一个管理速滑和花样滑冰的国际冬季运动联合会，因为它制定制定花样滑冰的规则。</a:t>
            </a:r>
            <a:r>
              <a:rPr kumimoji="1" lang="zh-CN" altLang="en-US" sz="1800" b="1" dirty="0">
                <a:solidFill>
                  <a:schemeClr val="bg2">
                    <a:lumMod val="50000"/>
                  </a:schemeClr>
                </a:solidFill>
                <a:latin typeface="KaiTi" panose="02010609060101010101" pitchFamily="49" charset="-122"/>
                <a:ea typeface="KaiTi" panose="02010609060101010101" pitchFamily="49" charset="-122"/>
              </a:rPr>
              <a:t>最早出现的</a:t>
            </a:r>
            <a:r>
              <a:rPr kumimoji="1" lang="en" altLang="zh-CN" sz="1800" b="1" dirty="0">
                <a:solidFill>
                  <a:schemeClr val="bg2">
                    <a:lumMod val="50000"/>
                  </a:schemeClr>
                </a:solidFill>
                <a:latin typeface="KaiTi" panose="02010609060101010101" pitchFamily="49" charset="-122"/>
                <a:ea typeface="KaiTi" panose="02010609060101010101" pitchFamily="49" charset="-122"/>
              </a:rPr>
              <a:t>ISU</a:t>
            </a:r>
            <a:r>
              <a:rPr kumimoji="1" lang="zh-CN" altLang="en-US" sz="1800" b="1" dirty="0">
                <a:solidFill>
                  <a:schemeClr val="bg2">
                    <a:lumMod val="50000"/>
                  </a:schemeClr>
                </a:solidFill>
                <a:latin typeface="KaiTi" panose="02010609060101010101" pitchFamily="49" charset="-122"/>
                <a:ea typeface="KaiTi" panose="02010609060101010101" pitchFamily="49" charset="-122"/>
              </a:rPr>
              <a:t>比赛是速度滑冰以及花样滑冰锦标赛，这两个项目被列入</a:t>
            </a:r>
            <a:r>
              <a:rPr kumimoji="1" lang="en-US" altLang="zh-CN" sz="1800" b="1" dirty="0">
                <a:solidFill>
                  <a:schemeClr val="bg2">
                    <a:lumMod val="50000"/>
                  </a:schemeClr>
                </a:solidFill>
                <a:latin typeface="KaiTi" panose="02010609060101010101" pitchFamily="49" charset="-122"/>
                <a:ea typeface="KaiTi" panose="02010609060101010101" pitchFamily="49" charset="-122"/>
              </a:rPr>
              <a:t>1924</a:t>
            </a:r>
            <a:r>
              <a:rPr kumimoji="1" lang="zh-CN" altLang="en-US" sz="1800" b="1" dirty="0">
                <a:solidFill>
                  <a:schemeClr val="bg2">
                    <a:lumMod val="50000"/>
                  </a:schemeClr>
                </a:solidFill>
                <a:latin typeface="KaiTi" panose="02010609060101010101" pitchFamily="49" charset="-122"/>
                <a:ea typeface="KaiTi" panose="02010609060101010101" pitchFamily="49" charset="-122"/>
              </a:rPr>
              <a:t>年夏蒙尼第一届冬奥会的正式项目，</a:t>
            </a:r>
            <a:r>
              <a:rPr kumimoji="1" lang="en-US" altLang="zh-CN" sz="1800" b="1" dirty="0">
                <a:solidFill>
                  <a:schemeClr val="bg2">
                    <a:lumMod val="50000"/>
                  </a:schemeClr>
                </a:solidFill>
                <a:latin typeface="KaiTi" panose="02010609060101010101" pitchFamily="49" charset="-122"/>
                <a:ea typeface="KaiTi" panose="02010609060101010101" pitchFamily="49" charset="-122"/>
              </a:rPr>
              <a:t>1976</a:t>
            </a:r>
            <a:r>
              <a:rPr kumimoji="1" lang="zh-CN" altLang="en-US" sz="1800" b="1" dirty="0">
                <a:solidFill>
                  <a:schemeClr val="bg2">
                    <a:lumMod val="50000"/>
                  </a:schemeClr>
                </a:solidFill>
                <a:latin typeface="KaiTi" panose="02010609060101010101" pitchFamily="49" charset="-122"/>
                <a:ea typeface="KaiTi" panose="02010609060101010101" pitchFamily="49" charset="-122"/>
              </a:rPr>
              <a:t>年因斯布鲁克奥运会引入了冰舞项目。</a:t>
            </a:r>
          </a:p>
        </p:txBody>
      </p:sp>
      <p:sp>
        <p:nvSpPr>
          <p:cNvPr id="8" name="文本框 7">
            <a:extLst>
              <a:ext uri="{FF2B5EF4-FFF2-40B4-BE49-F238E27FC236}">
                <a16:creationId xmlns:a16="http://schemas.microsoft.com/office/drawing/2014/main" id="{BB29FAED-3604-67B6-DBC9-953152865561}"/>
              </a:ext>
            </a:extLst>
          </p:cNvPr>
          <p:cNvSpPr txBox="1"/>
          <p:nvPr/>
        </p:nvSpPr>
        <p:spPr>
          <a:xfrm>
            <a:off x="573004" y="4064576"/>
            <a:ext cx="11246532" cy="1492716"/>
          </a:xfrm>
          <a:prstGeom prst="rect">
            <a:avLst/>
          </a:prstGeom>
          <a:noFill/>
        </p:spPr>
        <p:txBody>
          <a:bodyPr wrap="square" rtlCol="0">
            <a:spAutoFit/>
          </a:bodyPr>
          <a:lstStyle/>
          <a:p>
            <a:r>
              <a:rPr lang="zh-CN" altLang="en-US" sz="1800" i="0" strike="noStrike" dirty="0">
                <a:solidFill>
                  <a:schemeClr val="bg2">
                    <a:lumMod val="50000"/>
                  </a:schemeClr>
                </a:solidFill>
                <a:effectLst/>
                <a:latin typeface="KaiTi" panose="02010609060101010101" pitchFamily="49" charset="-122"/>
                <a:ea typeface="KaiTi" panose="02010609060101010101" pitchFamily="49" charset="-122"/>
              </a:rPr>
              <a:t>国际滑联的</a:t>
            </a:r>
            <a:r>
              <a:rPr lang="zh-CN" altLang="en-US" sz="1800" i="0" dirty="0">
                <a:solidFill>
                  <a:schemeClr val="bg2">
                    <a:lumMod val="50000"/>
                  </a:schemeClr>
                </a:solidFill>
                <a:effectLst/>
                <a:latin typeface="KaiTi" panose="02010609060101010101" pitchFamily="49" charset="-122"/>
                <a:ea typeface="KaiTi" panose="02010609060101010101" pitchFamily="49" charset="-122"/>
              </a:rPr>
              <a:t>成员是各个国家协会，其任务是在国家一级管理花样滑冰和速滑</a:t>
            </a:r>
            <a:r>
              <a:rPr lang="zh-CN" altLang="en-US" sz="1800" i="0" strike="noStrike" dirty="0">
                <a:solidFill>
                  <a:schemeClr val="bg2">
                    <a:lumMod val="50000"/>
                  </a:schemeClr>
                </a:solidFill>
                <a:effectLst/>
                <a:latin typeface="KaiTi" panose="02010609060101010101" pitchFamily="49" charset="-122"/>
                <a:ea typeface="KaiTi" panose="02010609060101010101" pitchFamily="49" charset="-122"/>
              </a:rPr>
              <a:t>。国际滑联一般在一国只接受一个协会</a:t>
            </a:r>
            <a:r>
              <a:rPr lang="en-US" altLang="zh-CN" sz="1800" i="0" strike="noStrike" dirty="0">
                <a:solidFill>
                  <a:schemeClr val="bg2">
                    <a:lumMod val="50000"/>
                  </a:schemeClr>
                </a:solidFill>
                <a:effectLst/>
                <a:latin typeface="KaiTi" panose="02010609060101010101" pitchFamily="49" charset="-122"/>
                <a:ea typeface="KaiTi" panose="02010609060101010101" pitchFamily="49" charset="-122"/>
              </a:rPr>
              <a:t>,</a:t>
            </a:r>
            <a:r>
              <a:rPr lang="zh-CN" altLang="en-US" sz="1800" i="0" strike="noStrike" dirty="0">
                <a:solidFill>
                  <a:schemeClr val="bg2">
                    <a:lumMod val="50000"/>
                  </a:schemeClr>
                </a:solidFill>
                <a:effectLst/>
                <a:latin typeface="KaiTi" panose="02010609060101010101" pitchFamily="49" charset="-122"/>
                <a:ea typeface="KaiTi" panose="02010609060101010101" pitchFamily="49" charset="-122"/>
              </a:rPr>
              <a:t>但有些国家速滑和花样滑冰各有独立的协会</a:t>
            </a:r>
            <a:r>
              <a:rPr lang="en-US" altLang="zh-CN" sz="1800" i="0" strike="noStrike" dirty="0">
                <a:solidFill>
                  <a:schemeClr val="bg2">
                    <a:lumMod val="50000"/>
                  </a:schemeClr>
                </a:solidFill>
                <a:effectLst/>
                <a:latin typeface="KaiTi" panose="02010609060101010101" pitchFamily="49" charset="-122"/>
                <a:ea typeface="KaiTi" panose="02010609060101010101" pitchFamily="49" charset="-122"/>
              </a:rPr>
              <a:t>,</a:t>
            </a:r>
            <a:r>
              <a:rPr lang="zh-CN" altLang="en-US" sz="1800" i="0" strike="noStrike" dirty="0">
                <a:solidFill>
                  <a:schemeClr val="bg2">
                    <a:lumMod val="50000"/>
                  </a:schemeClr>
                </a:solidFill>
                <a:effectLst/>
                <a:latin typeface="KaiTi" panose="02010609060101010101" pitchFamily="49" charset="-122"/>
                <a:ea typeface="KaiTi" panose="02010609060101010101" pitchFamily="49" charset="-122"/>
              </a:rPr>
              <a:t>经过审查后也可同时加入，如比利时、加拿大、美国、芬兰、德国和瑞典等。成员通常由滑冰俱乐部组成，运动员是这些俱乐部的个人成员。</a:t>
            </a:r>
            <a:r>
              <a:rPr lang="zh-CN" altLang="en-US" sz="1800" i="0" dirty="0">
                <a:solidFill>
                  <a:schemeClr val="bg2">
                    <a:lumMod val="50000"/>
                  </a:schemeClr>
                </a:solidFill>
                <a:effectLst/>
                <a:latin typeface="KaiTi" panose="02010609060101010101" pitchFamily="49" charset="-122"/>
                <a:ea typeface="KaiTi" panose="02010609060101010101" pitchFamily="49" charset="-122"/>
              </a:rPr>
              <a:t>中国于</a:t>
            </a:r>
            <a:r>
              <a:rPr lang="en-US" altLang="zh-CN" sz="1800" i="0" dirty="0">
                <a:solidFill>
                  <a:schemeClr val="bg2">
                    <a:lumMod val="50000"/>
                  </a:schemeClr>
                </a:solidFill>
                <a:effectLst/>
                <a:latin typeface="KaiTi" panose="02010609060101010101" pitchFamily="49" charset="-122"/>
                <a:ea typeface="KaiTi" panose="02010609060101010101" pitchFamily="49" charset="-122"/>
              </a:rPr>
              <a:t>1956</a:t>
            </a:r>
            <a:r>
              <a:rPr lang="zh-CN" altLang="en-US" sz="1800" i="0" dirty="0">
                <a:solidFill>
                  <a:schemeClr val="bg2">
                    <a:lumMod val="50000"/>
                  </a:schemeClr>
                </a:solidFill>
                <a:effectLst/>
                <a:latin typeface="KaiTi" panose="02010609060101010101" pitchFamily="49" charset="-122"/>
                <a:ea typeface="KaiTi" panose="02010609060101010101" pitchFamily="49" charset="-122"/>
              </a:rPr>
              <a:t>年加入国际滑联</a:t>
            </a:r>
            <a:r>
              <a:rPr lang="zh-CN" altLang="en-US" sz="1800" i="0" strike="noStrike" dirty="0">
                <a:solidFill>
                  <a:schemeClr val="bg2">
                    <a:lumMod val="50000"/>
                  </a:schemeClr>
                </a:solidFill>
                <a:effectLst/>
                <a:latin typeface="KaiTi" panose="02010609060101010101" pitchFamily="49" charset="-122"/>
                <a:ea typeface="KaiTi" panose="02010609060101010101" pitchFamily="49" charset="-122"/>
              </a:rPr>
              <a:t>。截至</a:t>
            </a:r>
            <a:r>
              <a:rPr lang="en-US" altLang="zh-CN" sz="1800" i="0" strike="noStrike" dirty="0">
                <a:solidFill>
                  <a:schemeClr val="bg2">
                    <a:lumMod val="50000"/>
                  </a:schemeClr>
                </a:solidFill>
                <a:effectLst/>
                <a:latin typeface="KaiTi" panose="02010609060101010101" pitchFamily="49" charset="-122"/>
                <a:ea typeface="KaiTi" panose="02010609060101010101" pitchFamily="49" charset="-122"/>
              </a:rPr>
              <a:t>2020</a:t>
            </a:r>
            <a:r>
              <a:rPr lang="zh-CN" altLang="en-US" sz="1800" i="0" strike="noStrike" dirty="0">
                <a:solidFill>
                  <a:schemeClr val="bg2">
                    <a:lumMod val="50000"/>
                  </a:schemeClr>
                </a:solidFill>
                <a:effectLst/>
                <a:latin typeface="KaiTi" panose="02010609060101010101" pitchFamily="49" charset="-122"/>
                <a:ea typeface="KaiTi" panose="02010609060101010101" pitchFamily="49" charset="-122"/>
              </a:rPr>
              <a:t>年</a:t>
            </a:r>
            <a:r>
              <a:rPr lang="en-US" altLang="zh-CN" sz="1800" i="0" strike="noStrike" dirty="0">
                <a:solidFill>
                  <a:schemeClr val="bg2">
                    <a:lumMod val="50000"/>
                  </a:schemeClr>
                </a:solidFill>
                <a:effectLst/>
                <a:latin typeface="KaiTi" panose="02010609060101010101" pitchFamily="49" charset="-122"/>
                <a:ea typeface="KaiTi" panose="02010609060101010101" pitchFamily="49" charset="-122"/>
              </a:rPr>
              <a:t>2</a:t>
            </a:r>
            <a:r>
              <a:rPr lang="zh-CN" altLang="en-US" sz="1800" i="0" strike="noStrike" dirty="0">
                <a:solidFill>
                  <a:schemeClr val="bg2">
                    <a:lumMod val="50000"/>
                  </a:schemeClr>
                </a:solidFill>
                <a:effectLst/>
                <a:latin typeface="KaiTi" panose="02010609060101010101" pitchFamily="49" charset="-122"/>
                <a:ea typeface="KaiTi" panose="02010609060101010101" pitchFamily="49" charset="-122"/>
              </a:rPr>
              <a:t>月</a:t>
            </a:r>
            <a:r>
              <a:rPr lang="en-US" altLang="zh-CN" sz="1800" i="0" strike="noStrike" dirty="0">
                <a:solidFill>
                  <a:schemeClr val="bg2">
                    <a:lumMod val="50000"/>
                  </a:schemeClr>
                </a:solidFill>
                <a:effectLst/>
                <a:latin typeface="KaiTi" panose="02010609060101010101" pitchFamily="49" charset="-122"/>
                <a:ea typeface="KaiTi" panose="02010609060101010101" pitchFamily="49" charset="-122"/>
              </a:rPr>
              <a:t>20</a:t>
            </a:r>
            <a:r>
              <a:rPr lang="zh-CN" altLang="en-US" sz="1800" i="0" strike="noStrike" dirty="0">
                <a:solidFill>
                  <a:schemeClr val="bg2">
                    <a:lumMod val="50000"/>
                  </a:schemeClr>
                </a:solidFill>
                <a:effectLst/>
                <a:latin typeface="KaiTi" panose="02010609060101010101" pitchFamily="49" charset="-122"/>
                <a:ea typeface="KaiTi" panose="02010609060101010101" pitchFamily="49" charset="-122"/>
              </a:rPr>
              <a:t>日，国际滑冰联盟共有</a:t>
            </a:r>
            <a:r>
              <a:rPr lang="en-US" altLang="zh-CN" sz="1800" i="0" strike="noStrike" dirty="0">
                <a:solidFill>
                  <a:schemeClr val="bg2">
                    <a:lumMod val="50000"/>
                  </a:schemeClr>
                </a:solidFill>
                <a:effectLst/>
                <a:latin typeface="KaiTi" panose="02010609060101010101" pitchFamily="49" charset="-122"/>
                <a:ea typeface="KaiTi" panose="02010609060101010101" pitchFamily="49" charset="-122"/>
              </a:rPr>
              <a:t>98</a:t>
            </a:r>
            <a:r>
              <a:rPr lang="zh-CN" altLang="en-US" sz="1800" i="0" strike="noStrike" dirty="0">
                <a:solidFill>
                  <a:schemeClr val="bg2">
                    <a:lumMod val="50000"/>
                  </a:schemeClr>
                </a:solidFill>
                <a:effectLst/>
                <a:latin typeface="KaiTi" panose="02010609060101010101" pitchFamily="49" charset="-122"/>
                <a:ea typeface="KaiTi" panose="02010609060101010101" pitchFamily="49" charset="-122"/>
              </a:rPr>
              <a:t>个成员。</a:t>
            </a:r>
            <a:endParaRPr lang="en-US" altLang="zh-CN" sz="1800" i="0" strike="noStrike" dirty="0">
              <a:solidFill>
                <a:schemeClr val="bg2">
                  <a:lumMod val="50000"/>
                </a:schemeClr>
              </a:solidFill>
              <a:effectLst/>
              <a:latin typeface="KaiTi" panose="02010609060101010101" pitchFamily="49" charset="-122"/>
              <a:ea typeface="KaiTi" panose="02010609060101010101" pitchFamily="49" charset="-122"/>
            </a:endParaRPr>
          </a:p>
          <a:p>
            <a:endParaRPr kumimoji="1" lang="zh-CN" altLang="en-US" dirty="0"/>
          </a:p>
        </p:txBody>
      </p:sp>
      <p:sp>
        <p:nvSpPr>
          <p:cNvPr id="10" name="文本框 9">
            <a:extLst>
              <a:ext uri="{FF2B5EF4-FFF2-40B4-BE49-F238E27FC236}">
                <a16:creationId xmlns:a16="http://schemas.microsoft.com/office/drawing/2014/main" id="{0EC80BB5-5FB5-B102-8F99-8FBBFBDE5D7F}"/>
              </a:ext>
            </a:extLst>
          </p:cNvPr>
          <p:cNvSpPr txBox="1"/>
          <p:nvPr/>
        </p:nvSpPr>
        <p:spPr>
          <a:xfrm>
            <a:off x="647718" y="267581"/>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花滑国际组织</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2</a:t>
            </a:r>
            <a:endParaRPr lang="zh-CN" altLang="en-US" sz="3600" dirty="0"/>
          </a:p>
        </p:txBody>
      </p:sp>
      <p:sp>
        <p:nvSpPr>
          <p:cNvPr id="46" name="矩形 45"/>
          <p:cNvSpPr/>
          <p:nvPr/>
        </p:nvSpPr>
        <p:spPr>
          <a:xfrm>
            <a:off x="2908140" y="324999"/>
            <a:ext cx="2589162" cy="584771"/>
          </a:xfrm>
          <a:prstGeom prst="rect">
            <a:avLst/>
          </a:prstGeom>
        </p:spPr>
        <p:txBody>
          <a:bodyPr wrap="none" lIns="91436" tIns="45718" rIns="91436" bIns="45718">
            <a:spAutoFit/>
          </a:bodyPr>
          <a:lstStyle/>
          <a:p>
            <a:pPr algn="ctr"/>
            <a:r>
              <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rPr>
              <a:t>ISU</a:t>
            </a:r>
            <a:r>
              <a:rPr lang="zh-CN" altLang="en-US" sz="1600" b="1" dirty="0">
                <a:solidFill>
                  <a:schemeClr val="bg1"/>
                </a:solidFill>
                <a:latin typeface="KaiTi" panose="02010609060101010101" pitchFamily="49" charset="-122"/>
                <a:ea typeface="KaiTi" panose="02010609060101010101" pitchFamily="49" charset="-122"/>
                <a:cs typeface="Copperplate Regular" panose="02000504000000020004" charset="0"/>
              </a:rPr>
              <a:t>国际滑冰联盟运营管理</a:t>
            </a:r>
            <a:endPar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endParaRPr>
          </a:p>
          <a:p>
            <a:pPr algn="ctr"/>
            <a:endPar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DD18D1A2-8D95-EB27-26EC-C3D02128EE99}"/>
              </a:ext>
            </a:extLst>
          </p:cNvPr>
          <p:cNvSpPr txBox="1"/>
          <p:nvPr/>
        </p:nvSpPr>
        <p:spPr>
          <a:xfrm>
            <a:off x="901463" y="1041538"/>
            <a:ext cx="6377048" cy="5355312"/>
          </a:xfrm>
          <a:prstGeom prst="rect">
            <a:avLst/>
          </a:prstGeom>
          <a:noFill/>
        </p:spPr>
        <p:txBody>
          <a:bodyPr wrap="square">
            <a:spAutoFit/>
          </a:bodyPr>
          <a:lstStyle/>
          <a:p>
            <a:pPr algn="just"/>
            <a:r>
              <a:rPr lang="en-US" altLang="zh-CN" b="1" i="0" u="none" strike="noStrike" dirty="0">
                <a:solidFill>
                  <a:srgbClr val="002060"/>
                </a:solidFill>
                <a:effectLst/>
                <a:latin typeface="KaiTi" panose="02010609060101010101" pitchFamily="49" charset="-122"/>
                <a:ea typeface="KaiTi" panose="02010609060101010101" pitchFamily="49" charset="-122"/>
              </a:rPr>
              <a:t>1</a:t>
            </a:r>
            <a:r>
              <a:rPr lang="zh-CN" altLang="en-US" b="1" i="0" u="none" strike="noStrike" dirty="0">
                <a:solidFill>
                  <a:srgbClr val="002060"/>
                </a:solidFill>
                <a:effectLst/>
                <a:latin typeface="KaiTi" panose="02010609060101010101" pitchFamily="49" charset="-122"/>
                <a:ea typeface="KaiTi" panose="02010609060101010101" pitchFamily="49" charset="-122"/>
              </a:rPr>
              <a:t>、权力机构</a:t>
            </a:r>
            <a:endParaRPr lang="zh-CN" altLang="en-US" b="0" i="0" u="none" strike="noStrike" dirty="0">
              <a:solidFill>
                <a:srgbClr val="002060"/>
              </a:solidFill>
              <a:effectLst/>
              <a:latin typeface="KaiTi" panose="02010609060101010101" pitchFamily="49" charset="-122"/>
              <a:ea typeface="KaiTi" panose="02010609060101010101" pitchFamily="49" charset="-122"/>
            </a:endParaRPr>
          </a:p>
          <a:p>
            <a:pPr algn="just"/>
            <a:r>
              <a:rPr lang="zh-CN" altLang="en-US" b="0" i="0" u="none" strike="noStrike" dirty="0">
                <a:solidFill>
                  <a:srgbClr val="002060"/>
                </a:solidFill>
                <a:effectLst/>
                <a:latin typeface="KaiTi" panose="02010609060101010101" pitchFamily="49" charset="-122"/>
                <a:ea typeface="KaiTi" panose="02010609060101010101" pitchFamily="49" charset="-122"/>
              </a:rPr>
              <a:t>国际滑联的最高权力机构是代表大会，每两年召开一次。一个协会会员可派</a:t>
            </a:r>
            <a:r>
              <a:rPr lang="en-US" altLang="zh-CN" b="0" i="0" u="none" strike="noStrike" dirty="0">
                <a:solidFill>
                  <a:srgbClr val="002060"/>
                </a:solidFill>
                <a:effectLst/>
                <a:latin typeface="KaiTi" panose="02010609060101010101" pitchFamily="49" charset="-122"/>
                <a:ea typeface="KaiTi" panose="02010609060101010101" pitchFamily="49" charset="-122"/>
              </a:rPr>
              <a:t>6</a:t>
            </a:r>
            <a:r>
              <a:rPr lang="zh-CN" altLang="en-US" b="0" i="0" u="none" strike="noStrike" dirty="0">
                <a:solidFill>
                  <a:srgbClr val="002060"/>
                </a:solidFill>
                <a:effectLst/>
                <a:latin typeface="KaiTi" panose="02010609060101010101" pitchFamily="49" charset="-122"/>
                <a:ea typeface="KaiTi" panose="02010609060101010101" pitchFamily="49" charset="-122"/>
              </a:rPr>
              <a:t>人与会</a:t>
            </a:r>
            <a:r>
              <a:rPr lang="en-US" altLang="zh-CN" b="0" i="0" u="none" strike="noStrike" dirty="0">
                <a:solidFill>
                  <a:srgbClr val="002060"/>
                </a:solidFill>
                <a:effectLst/>
                <a:latin typeface="KaiTi" panose="02010609060101010101" pitchFamily="49" charset="-122"/>
                <a:ea typeface="KaiTi" panose="02010609060101010101" pitchFamily="49" charset="-122"/>
              </a:rPr>
              <a:t>,</a:t>
            </a:r>
            <a:r>
              <a:rPr lang="zh-CN" altLang="en-US" b="0" i="0" u="none" strike="noStrike" dirty="0">
                <a:solidFill>
                  <a:srgbClr val="002060"/>
                </a:solidFill>
                <a:effectLst/>
                <a:latin typeface="KaiTi" panose="02010609060101010101" pitchFamily="49" charset="-122"/>
                <a:ea typeface="KaiTi" panose="02010609060101010101" pitchFamily="49" charset="-122"/>
              </a:rPr>
              <a:t>但只有</a:t>
            </a:r>
            <a:r>
              <a:rPr lang="en-US" altLang="zh-CN" b="0" i="0" u="none" strike="noStrike" dirty="0">
                <a:solidFill>
                  <a:srgbClr val="002060"/>
                </a:solidFill>
                <a:effectLst/>
                <a:latin typeface="KaiTi" panose="02010609060101010101" pitchFamily="49" charset="-122"/>
                <a:ea typeface="KaiTi" panose="02010609060101010101" pitchFamily="49" charset="-122"/>
              </a:rPr>
              <a:t>2</a:t>
            </a:r>
            <a:r>
              <a:rPr lang="zh-CN" altLang="en-US" b="0" i="0" u="none" strike="noStrike" dirty="0">
                <a:solidFill>
                  <a:srgbClr val="002060"/>
                </a:solidFill>
                <a:effectLst/>
                <a:latin typeface="KaiTi" panose="02010609060101010101" pitchFamily="49" charset="-122"/>
                <a:ea typeface="KaiTi" panose="02010609060101010101" pitchFamily="49" charset="-122"/>
              </a:rPr>
              <a:t>人</a:t>
            </a:r>
            <a:r>
              <a:rPr lang="en-US" altLang="zh-CN" b="0" i="0" u="none" strike="noStrike" dirty="0">
                <a:solidFill>
                  <a:srgbClr val="002060"/>
                </a:solidFill>
                <a:effectLst/>
                <a:latin typeface="KaiTi" panose="02010609060101010101" pitchFamily="49" charset="-122"/>
                <a:ea typeface="KaiTi" panose="02010609060101010101" pitchFamily="49" charset="-122"/>
              </a:rPr>
              <a:t>(</a:t>
            </a:r>
            <a:r>
              <a:rPr lang="zh-CN" altLang="en-US" b="0" i="0" u="none" strike="noStrike" dirty="0">
                <a:solidFill>
                  <a:srgbClr val="002060"/>
                </a:solidFill>
                <a:effectLst/>
                <a:latin typeface="KaiTi" panose="02010609060101010101" pitchFamily="49" charset="-122"/>
                <a:ea typeface="KaiTi" panose="02010609060101010101" pitchFamily="49" charset="-122"/>
              </a:rPr>
              <a:t>速滑和花样滑冰各</a:t>
            </a:r>
            <a:r>
              <a:rPr lang="en-US" altLang="zh-CN" b="0" i="0" u="none" strike="noStrike" dirty="0">
                <a:solidFill>
                  <a:srgbClr val="002060"/>
                </a:solidFill>
                <a:effectLst/>
                <a:latin typeface="KaiTi" panose="02010609060101010101" pitchFamily="49" charset="-122"/>
                <a:ea typeface="KaiTi" panose="02010609060101010101" pitchFamily="49" charset="-122"/>
              </a:rPr>
              <a:t>1</a:t>
            </a:r>
            <a:r>
              <a:rPr lang="zh-CN" altLang="en-US" b="0" i="0" u="none" strike="noStrike" dirty="0">
                <a:solidFill>
                  <a:srgbClr val="002060"/>
                </a:solidFill>
                <a:effectLst/>
                <a:latin typeface="KaiTi" panose="02010609060101010101" pitchFamily="49" charset="-122"/>
                <a:ea typeface="KaiTi" panose="02010609060101010101" pitchFamily="49" charset="-122"/>
              </a:rPr>
              <a:t>人</a:t>
            </a:r>
            <a:r>
              <a:rPr lang="en-US" altLang="zh-CN" b="0" i="0" u="none" strike="noStrike" dirty="0">
                <a:solidFill>
                  <a:srgbClr val="002060"/>
                </a:solidFill>
                <a:effectLst/>
                <a:latin typeface="KaiTi" panose="02010609060101010101" pitchFamily="49" charset="-122"/>
                <a:ea typeface="KaiTi" panose="02010609060101010101" pitchFamily="49" charset="-122"/>
              </a:rPr>
              <a:t>)</a:t>
            </a:r>
            <a:r>
              <a:rPr lang="zh-CN" altLang="en-US" b="0" i="0" u="none" strike="noStrike" dirty="0">
                <a:solidFill>
                  <a:srgbClr val="002060"/>
                </a:solidFill>
                <a:effectLst/>
                <a:latin typeface="KaiTi" panose="02010609060101010101" pitchFamily="49" charset="-122"/>
                <a:ea typeface="KaiTi" panose="02010609060101010101" pitchFamily="49" charset="-122"/>
              </a:rPr>
              <a:t>有表决权。提案需要成员通过三分之二多数赞成才能接受。大会闭会期间，主持联合会工作的是理事会，由主席、负责花样滑冰和速滑的第一和第二副主席及这两个项目的</a:t>
            </a:r>
            <a:r>
              <a:rPr lang="en-US" altLang="zh-CN" b="0" i="0" u="none" strike="noStrike" dirty="0">
                <a:solidFill>
                  <a:srgbClr val="002060"/>
                </a:solidFill>
                <a:effectLst/>
                <a:latin typeface="KaiTi" panose="02010609060101010101" pitchFamily="49" charset="-122"/>
                <a:ea typeface="KaiTi" panose="02010609060101010101" pitchFamily="49" charset="-122"/>
              </a:rPr>
              <a:t>8</a:t>
            </a:r>
            <a:r>
              <a:rPr lang="zh-CN" altLang="en-US" b="0" i="0" u="none" strike="noStrike" dirty="0">
                <a:solidFill>
                  <a:srgbClr val="002060"/>
                </a:solidFill>
                <a:effectLst/>
                <a:latin typeface="KaiTi" panose="02010609060101010101" pitchFamily="49" charset="-122"/>
                <a:ea typeface="KaiTi" panose="02010609060101010101" pitchFamily="49" charset="-122"/>
              </a:rPr>
              <a:t>名理事组成，任期</a:t>
            </a:r>
            <a:r>
              <a:rPr lang="en-US" altLang="zh-CN" b="0" i="0" u="none" strike="noStrike" dirty="0">
                <a:solidFill>
                  <a:srgbClr val="002060"/>
                </a:solidFill>
                <a:effectLst/>
                <a:latin typeface="KaiTi" panose="02010609060101010101" pitchFamily="49" charset="-122"/>
                <a:ea typeface="KaiTi" panose="02010609060101010101" pitchFamily="49" charset="-122"/>
              </a:rPr>
              <a:t>4</a:t>
            </a:r>
            <a:r>
              <a:rPr lang="zh-CN" altLang="en-US" b="0" i="0" u="none" strike="noStrike" dirty="0">
                <a:solidFill>
                  <a:srgbClr val="002060"/>
                </a:solidFill>
                <a:effectLst/>
                <a:latin typeface="KaiTi" panose="02010609060101010101" pitchFamily="49" charset="-122"/>
                <a:ea typeface="KaiTi" panose="02010609060101010101" pitchFamily="49" charset="-122"/>
              </a:rPr>
              <a:t>年，每年至少开会一次。秘书长由理事会任命。</a:t>
            </a:r>
          </a:p>
          <a:p>
            <a:pPr algn="just"/>
            <a:r>
              <a:rPr lang="en" altLang="zh-CN" b="1" i="0" u="none" strike="noStrike" dirty="0">
                <a:solidFill>
                  <a:srgbClr val="002060"/>
                </a:solidFill>
                <a:effectLst/>
                <a:latin typeface="KaiTi" panose="02010609060101010101" pitchFamily="49" charset="-122"/>
                <a:ea typeface="KaiTi" panose="02010609060101010101" pitchFamily="49" charset="-122"/>
              </a:rPr>
              <a:t>2</a:t>
            </a:r>
            <a:r>
              <a:rPr lang="zh-CN" altLang="en" b="1" i="0" u="none" strike="noStrike" dirty="0">
                <a:solidFill>
                  <a:srgbClr val="002060"/>
                </a:solidFill>
                <a:effectLst/>
                <a:latin typeface="KaiTi" panose="02010609060101010101" pitchFamily="49" charset="-122"/>
                <a:ea typeface="KaiTi" panose="02010609060101010101" pitchFamily="49" charset="-122"/>
              </a:rPr>
              <a:t>、</a:t>
            </a:r>
            <a:r>
              <a:rPr lang="zh-CN" altLang="en-US" b="1" i="0" u="none" strike="noStrike" dirty="0">
                <a:solidFill>
                  <a:srgbClr val="002060"/>
                </a:solidFill>
                <a:effectLst/>
                <a:latin typeface="KaiTi" panose="02010609060101010101" pitchFamily="49" charset="-122"/>
                <a:ea typeface="KaiTi" panose="02010609060101010101" pitchFamily="49" charset="-122"/>
              </a:rPr>
              <a:t>委员会</a:t>
            </a:r>
            <a:endParaRPr lang="zh-CN" altLang="en-US" b="0" i="0" u="none" strike="noStrike" dirty="0">
              <a:solidFill>
                <a:srgbClr val="002060"/>
              </a:solidFill>
              <a:effectLst/>
              <a:latin typeface="KaiTi" panose="02010609060101010101" pitchFamily="49" charset="-122"/>
              <a:ea typeface="KaiTi" panose="02010609060101010101" pitchFamily="49" charset="-122"/>
            </a:endParaRPr>
          </a:p>
          <a:p>
            <a:pPr algn="just"/>
            <a:r>
              <a:rPr lang="zh-CN" altLang="en-US" b="0" i="0" u="none" strike="noStrike" dirty="0">
                <a:solidFill>
                  <a:srgbClr val="002060"/>
                </a:solidFill>
                <a:effectLst/>
                <a:latin typeface="KaiTi" panose="02010609060101010101" pitchFamily="49" charset="-122"/>
                <a:ea typeface="KaiTi" panose="02010609060101010101" pitchFamily="49" charset="-122"/>
              </a:rPr>
              <a:t>国际滑冰联盟在技术方面设有</a:t>
            </a:r>
            <a:r>
              <a:rPr lang="en-US" altLang="zh-CN" b="0" i="0" u="none" strike="noStrike" dirty="0">
                <a:solidFill>
                  <a:srgbClr val="002060"/>
                </a:solidFill>
                <a:effectLst/>
                <a:latin typeface="KaiTi" panose="02010609060101010101" pitchFamily="49" charset="-122"/>
                <a:ea typeface="KaiTi" panose="02010609060101010101" pitchFamily="49" charset="-122"/>
              </a:rPr>
              <a:t>5</a:t>
            </a:r>
            <a:r>
              <a:rPr lang="zh-CN" altLang="en-US" b="0" i="0" u="none" strike="noStrike" dirty="0">
                <a:solidFill>
                  <a:srgbClr val="002060"/>
                </a:solidFill>
                <a:effectLst/>
                <a:latin typeface="KaiTi" panose="02010609060101010101" pitchFamily="49" charset="-122"/>
                <a:ea typeface="KaiTi" panose="02010609060101010101" pitchFamily="49" charset="-122"/>
              </a:rPr>
              <a:t>个专门委员会：速滑委员会、花样滑委员会、集体滑委员会、冰上舞蹈委员会、短道速滑委员会。在其他方面设有申诉委员会、医务委员会和教练委员会。此外还有财务、法律、电视和媒体方面的顾问。</a:t>
            </a:r>
          </a:p>
          <a:p>
            <a:pPr algn="just"/>
            <a:r>
              <a:rPr lang="en-US" altLang="zh-CN" b="1" i="0" u="none" strike="noStrike" dirty="0">
                <a:solidFill>
                  <a:srgbClr val="002060"/>
                </a:solidFill>
                <a:effectLst/>
                <a:latin typeface="KaiTi" panose="02010609060101010101" pitchFamily="49" charset="-122"/>
                <a:ea typeface="KaiTi" panose="02010609060101010101" pitchFamily="49" charset="-122"/>
              </a:rPr>
              <a:t>3</a:t>
            </a:r>
            <a:r>
              <a:rPr lang="zh-CN" altLang="en-US" b="1" i="0" u="none" strike="noStrike" dirty="0">
                <a:solidFill>
                  <a:srgbClr val="002060"/>
                </a:solidFill>
                <a:effectLst/>
                <a:latin typeface="KaiTi" panose="02010609060101010101" pitchFamily="49" charset="-122"/>
                <a:ea typeface="KaiTi" panose="02010609060101010101" pitchFamily="49" charset="-122"/>
              </a:rPr>
              <a:t>、目标</a:t>
            </a:r>
            <a:endParaRPr lang="zh-CN" altLang="en-US" b="0" i="0" u="none" strike="noStrike" dirty="0">
              <a:solidFill>
                <a:srgbClr val="002060"/>
              </a:solidFill>
              <a:effectLst/>
              <a:latin typeface="KaiTi" panose="02010609060101010101" pitchFamily="49" charset="-122"/>
              <a:ea typeface="KaiTi" panose="02010609060101010101" pitchFamily="49" charset="-122"/>
            </a:endParaRPr>
          </a:p>
          <a:p>
            <a:pPr algn="just"/>
            <a:r>
              <a:rPr lang="zh-CN" altLang="en-US" b="0" i="0" u="none" strike="noStrike" dirty="0">
                <a:solidFill>
                  <a:srgbClr val="002060"/>
                </a:solidFill>
                <a:effectLst/>
                <a:latin typeface="KaiTi" panose="02010609060101010101" pitchFamily="49" charset="-122"/>
                <a:ea typeface="KaiTi" panose="02010609060101010101" pitchFamily="49" charset="-122"/>
              </a:rPr>
              <a:t>国际滑联的目标是在保持运动员之间的友谊和相互理解的基础上，规范，管理和促进花样滑冰运动及其有组织的发展，提高他们的质量并增加全球参与者的数量，并确保维护并尊重所有国际滑冰联盟成员的利益。</a:t>
            </a:r>
          </a:p>
        </p:txBody>
      </p:sp>
      <p:sp>
        <p:nvSpPr>
          <p:cNvPr id="2" name="文本框 1">
            <a:extLst>
              <a:ext uri="{FF2B5EF4-FFF2-40B4-BE49-F238E27FC236}">
                <a16:creationId xmlns:a16="http://schemas.microsoft.com/office/drawing/2014/main" id="{20461425-BA67-4120-8163-CD6FC80F9481}"/>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花滑国际组织</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pic>
        <p:nvPicPr>
          <p:cNvPr id="4" name="图片 3">
            <a:extLst>
              <a:ext uri="{FF2B5EF4-FFF2-40B4-BE49-F238E27FC236}">
                <a16:creationId xmlns:a16="http://schemas.microsoft.com/office/drawing/2014/main" id="{97DBD9BE-F337-EF1C-69BA-49416A39D31A}"/>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7343835" y="1220155"/>
            <a:ext cx="2965085" cy="2847423"/>
          </a:xfrm>
          <a:prstGeom prst="rect">
            <a:avLst/>
          </a:prstGeom>
        </p:spPr>
      </p:pic>
      <p:pic>
        <p:nvPicPr>
          <p:cNvPr id="6" name="图片 5">
            <a:extLst>
              <a:ext uri="{FF2B5EF4-FFF2-40B4-BE49-F238E27FC236}">
                <a16:creationId xmlns:a16="http://schemas.microsoft.com/office/drawing/2014/main" id="{6C75241A-4062-C799-922B-DB482240B47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475156" y="2654273"/>
            <a:ext cx="1978973" cy="2242836"/>
          </a:xfrm>
          <a:prstGeom prst="rect">
            <a:avLst/>
          </a:prstGeom>
        </p:spPr>
      </p:pic>
      <p:pic>
        <p:nvPicPr>
          <p:cNvPr id="7" name="图片 6">
            <a:extLst>
              <a:ext uri="{FF2B5EF4-FFF2-40B4-BE49-F238E27FC236}">
                <a16:creationId xmlns:a16="http://schemas.microsoft.com/office/drawing/2014/main" id="{8DAEB0EC-3560-EC17-9E6C-A25D2755EAB4}"/>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8027356" y="4498716"/>
            <a:ext cx="1849464" cy="1898134"/>
          </a:xfrm>
          <a:prstGeom prst="rect">
            <a:avLst/>
          </a:prstGeom>
        </p:spPr>
      </p:pic>
    </p:spTree>
    <p:extLst>
      <p:ext uri="{BB962C8B-B14F-4D97-AF65-F5344CB8AC3E}">
        <p14:creationId xmlns:p14="http://schemas.microsoft.com/office/powerpoint/2010/main" val="398424828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42" name="文本框 41"/>
            <p:cNvSpPr txBox="1"/>
            <p:nvPr/>
          </p:nvSpPr>
          <p:spPr>
            <a:xfrm>
              <a:off x="8200334" y="3078666"/>
              <a:ext cx="3724092" cy="707884"/>
            </a:xfrm>
            <a:prstGeom prst="rect">
              <a:avLst/>
            </a:prstGeom>
            <a:noFill/>
          </p:spPr>
          <p:txBody>
            <a:bodyPr wrap="none" lIns="91438" tIns="45719" rIns="91438" bIns="45719" rtlCol="0">
              <a:spAutoFit/>
            </a:bodyPr>
            <a:lstStyle/>
            <a:p>
              <a:pPr algn="l"/>
              <a:r>
                <a:rPr lang="zh-CN" altLang="en-US" sz="4000" b="1" spc="600" dirty="0">
                  <a:solidFill>
                    <a:schemeClr val="bg1"/>
                  </a:solidFill>
                  <a:latin typeface="KaiTi" panose="02010609060101010101" pitchFamily="49" charset="-122"/>
                  <a:ea typeface="KaiTi" panose="02010609060101010101" pitchFamily="49" charset="-122"/>
                  <a:sym typeface="+mn-ea"/>
                </a:rPr>
                <a:t>花滑国际赛事</a:t>
              </a: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p:cNvSpPr/>
            <p:nvPr/>
          </p:nvSpPr>
          <p:spPr>
            <a:xfrm>
              <a:off x="5576055" y="3279601"/>
              <a:ext cx="2576343" cy="461663"/>
            </a:xfrm>
            <a:prstGeom prst="rect">
              <a:avLst/>
            </a:prstGeom>
          </p:spPr>
          <p:txBody>
            <a:bodyPr wrap="none" lIns="91438" tIns="45719" rIns="91438" bIns="45719">
              <a:spAutoFit/>
            </a:bodyPr>
            <a:lstStyle/>
            <a:p>
              <a:pPr algn="ctr"/>
              <a:r>
                <a:rPr lang="en-US" altLang="zh-CN" sz="2400" dirty="0">
                  <a:solidFill>
                    <a:schemeClr val="bg1"/>
                  </a:solidFill>
                  <a:latin typeface="Copperplate Regular" panose="02000504000000020004" charset="0"/>
                  <a:ea typeface="微软雅黑" panose="020B0503020204020204" pitchFamily="34" charset="-122"/>
                  <a:cs typeface="Copperplate Regular" panose="02000504000000020004" charset="0"/>
                  <a:sym typeface="+mn-ea"/>
                </a:rPr>
                <a:t>COMPETITIONS</a:t>
              </a:r>
            </a:p>
          </p:txBody>
        </p:sp>
      </p:grpSp>
      <p:grpSp>
        <p:nvGrpSpPr>
          <p:cNvPr id="28" name="组 27"/>
          <p:cNvGrpSpPr/>
          <p:nvPr/>
        </p:nvGrpSpPr>
        <p:grpSpPr>
          <a:xfrm>
            <a:off x="11454130" y="252730"/>
            <a:ext cx="737870" cy="484505"/>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581640" y="158750"/>
            <a:ext cx="685165" cy="6794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64C9658-98B0-6339-E6AB-66040B4A5BED}"/>
              </a:ext>
            </a:extLst>
          </p:cNvPr>
          <p:cNvSpPr txBox="1"/>
          <p:nvPr/>
        </p:nvSpPr>
        <p:spPr>
          <a:xfrm>
            <a:off x="659499" y="4531665"/>
            <a:ext cx="10264723" cy="384721"/>
          </a:xfrm>
          <a:prstGeom prst="rect">
            <a:avLst/>
          </a:prstGeom>
          <a:noFill/>
        </p:spPr>
        <p:txBody>
          <a:bodyPr wrap="square">
            <a:spAutoFit/>
          </a:bodyPr>
          <a:lstStyle/>
          <a:p>
            <a:r>
              <a:rPr lang="zh-CN" altLang="en-US" b="0" i="0" u="none" strike="noStrike" dirty="0">
                <a:solidFill>
                  <a:schemeClr val="accent3">
                    <a:lumMod val="75000"/>
                  </a:schemeClr>
                </a:solidFill>
                <a:effectLst/>
                <a:latin typeface="KaiTi" panose="02010609060101010101" pitchFamily="49" charset="-122"/>
                <a:ea typeface="KaiTi" panose="02010609060101010101" pitchFamily="49" charset="-122"/>
              </a:rPr>
              <a:t>大型赛事一般分为三类：（</a:t>
            </a:r>
            <a:r>
              <a:rPr lang="en-US" altLang="zh-CN" b="0" i="0" u="none" strike="noStrike" dirty="0">
                <a:solidFill>
                  <a:schemeClr val="accent3">
                    <a:lumMod val="75000"/>
                  </a:schemeClr>
                </a:solidFill>
                <a:effectLst/>
                <a:latin typeface="KaiTi" panose="02010609060101010101" pitchFamily="49" charset="-122"/>
                <a:ea typeface="KaiTi" panose="02010609060101010101" pitchFamily="49" charset="-122"/>
              </a:rPr>
              <a:t>1</a:t>
            </a:r>
            <a:r>
              <a:rPr lang="zh-CN" altLang="en-US" b="0" i="0" u="none" strike="noStrike" dirty="0">
                <a:solidFill>
                  <a:schemeClr val="accent3">
                    <a:lumMod val="75000"/>
                  </a:schemeClr>
                </a:solidFill>
                <a:effectLst/>
                <a:latin typeface="KaiTi" panose="02010609060101010101" pitchFamily="49" charset="-122"/>
                <a:ea typeface="KaiTi" panose="02010609060101010101" pitchFamily="49" charset="-122"/>
              </a:rPr>
              <a:t>）国内赛事（</a:t>
            </a:r>
            <a:r>
              <a:rPr lang="en-US" altLang="zh-CN" b="0" i="0" u="none" strike="noStrike" dirty="0">
                <a:solidFill>
                  <a:schemeClr val="accent3">
                    <a:lumMod val="75000"/>
                  </a:schemeClr>
                </a:solidFill>
                <a:effectLst/>
                <a:latin typeface="KaiTi" panose="02010609060101010101" pitchFamily="49" charset="-122"/>
                <a:ea typeface="KaiTi" panose="02010609060101010101" pitchFamily="49" charset="-122"/>
              </a:rPr>
              <a:t>2</a:t>
            </a:r>
            <a:r>
              <a:rPr lang="zh-CN" altLang="en-US" b="0" i="0" u="none" strike="noStrike" dirty="0">
                <a:solidFill>
                  <a:schemeClr val="accent3">
                    <a:lumMod val="75000"/>
                  </a:schemeClr>
                </a:solidFill>
                <a:effectLst/>
                <a:latin typeface="KaiTi" panose="02010609060101010101" pitchFamily="49" charset="-122"/>
                <a:ea typeface="KaiTi" panose="02010609060101010101" pitchFamily="49" charset="-122"/>
              </a:rPr>
              <a:t>）挑战者系列赛（旧称</a:t>
            </a:r>
            <a:r>
              <a:rPr lang="en" altLang="zh-CN" b="0" i="0" u="none" strike="noStrike" dirty="0">
                <a:solidFill>
                  <a:schemeClr val="accent3">
                    <a:lumMod val="75000"/>
                  </a:schemeClr>
                </a:solidFill>
                <a:effectLst/>
                <a:latin typeface="KaiTi" panose="02010609060101010101" pitchFamily="49" charset="-122"/>
                <a:ea typeface="KaiTi" panose="02010609060101010101" pitchFamily="49" charset="-122"/>
              </a:rPr>
              <a:t>B</a:t>
            </a:r>
            <a:r>
              <a:rPr lang="zh-CN" altLang="en-US" b="0" i="0" u="none" strike="noStrike" dirty="0">
                <a:solidFill>
                  <a:schemeClr val="accent3">
                    <a:lumMod val="75000"/>
                  </a:schemeClr>
                </a:solidFill>
                <a:effectLst/>
                <a:latin typeface="KaiTi" panose="02010609060101010101" pitchFamily="49" charset="-122"/>
                <a:ea typeface="KaiTi" panose="02010609060101010101" pitchFamily="49" charset="-122"/>
              </a:rPr>
              <a:t>级赛）（</a:t>
            </a:r>
            <a:r>
              <a:rPr lang="en-US" altLang="zh-CN" b="0" i="0" u="none" strike="noStrike" dirty="0">
                <a:solidFill>
                  <a:schemeClr val="accent3">
                    <a:lumMod val="75000"/>
                  </a:schemeClr>
                </a:solidFill>
                <a:effectLst/>
                <a:latin typeface="KaiTi" panose="02010609060101010101" pitchFamily="49" charset="-122"/>
                <a:ea typeface="KaiTi" panose="02010609060101010101" pitchFamily="49" charset="-122"/>
              </a:rPr>
              <a:t>3</a:t>
            </a:r>
            <a:r>
              <a:rPr lang="zh-CN" altLang="en-US" b="0" i="0" u="none" strike="noStrike" dirty="0">
                <a:solidFill>
                  <a:schemeClr val="accent3">
                    <a:lumMod val="75000"/>
                  </a:schemeClr>
                </a:solidFill>
                <a:effectLst/>
                <a:latin typeface="KaiTi" panose="02010609060101010101" pitchFamily="49" charset="-122"/>
                <a:ea typeface="KaiTi" panose="02010609060101010101" pitchFamily="49" charset="-122"/>
              </a:rPr>
              <a:t>）大型国际赛事。</a:t>
            </a:r>
            <a:endParaRPr lang="zh-CN" altLang="en-US" dirty="0">
              <a:solidFill>
                <a:schemeClr val="accent3">
                  <a:lumMod val="75000"/>
                </a:schemeClr>
              </a:solidFill>
              <a:latin typeface="KaiTi" panose="02010609060101010101" pitchFamily="49" charset="-122"/>
              <a:ea typeface="KaiTi"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6" name="矩形 45"/>
          <p:cNvSpPr/>
          <p:nvPr/>
        </p:nvSpPr>
        <p:spPr>
          <a:xfrm>
            <a:off x="2776699" y="324999"/>
            <a:ext cx="2852056" cy="338550"/>
          </a:xfrm>
          <a:prstGeom prst="rect">
            <a:avLst/>
          </a:prstGeom>
        </p:spPr>
        <p:txBody>
          <a:bodyPr wrap="none" lIns="91436" tIns="45718" rIns="91436" bIns="45718">
            <a:spAutoFit/>
          </a:bodyPr>
          <a:lstStyle/>
          <a:p>
            <a:pPr algn="ctr"/>
            <a:r>
              <a:rPr lang="zh-CN" altLang="en-US" sz="1600" b="1"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大型赛事级别分类</a:t>
            </a:r>
            <a:r>
              <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a:t>
            </a:r>
            <a:r>
              <a:rPr lang="zh-CN" altLang="en-US" sz="1600" b="1"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国内赛</a:t>
            </a:r>
            <a:endPar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80C30E23-98E3-68F1-32CE-57A12A57EA28}"/>
              </a:ext>
            </a:extLst>
          </p:cNvPr>
          <p:cNvSpPr txBox="1"/>
          <p:nvPr/>
        </p:nvSpPr>
        <p:spPr>
          <a:xfrm>
            <a:off x="8313659" y="1770884"/>
            <a:ext cx="3045856" cy="38472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en-US" b="1" dirty="0">
              <a:solidFill>
                <a:schemeClr val="bg1">
                  <a:lumMod val="95000"/>
                </a:schemeClr>
              </a:solidFill>
              <a:latin typeface="KaiTi" panose="02010609060101010101" pitchFamily="49" charset="-122"/>
              <a:ea typeface="KaiTi" panose="02010609060101010101" pitchFamily="49" charset="-122"/>
            </a:endParaRPr>
          </a:p>
        </p:txBody>
      </p:sp>
      <p:sp>
        <p:nvSpPr>
          <p:cNvPr id="5" name="文本框 4">
            <a:extLst>
              <a:ext uri="{FF2B5EF4-FFF2-40B4-BE49-F238E27FC236}">
                <a16:creationId xmlns:a16="http://schemas.microsoft.com/office/drawing/2014/main" id="{DBB792E3-B64C-BAD0-4C64-E9801ADF6AF4}"/>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花滑国际赛事</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sp>
        <p:nvSpPr>
          <p:cNvPr id="11" name="文本框 10">
            <a:extLst>
              <a:ext uri="{FF2B5EF4-FFF2-40B4-BE49-F238E27FC236}">
                <a16:creationId xmlns:a16="http://schemas.microsoft.com/office/drawing/2014/main" id="{80639DA2-B3DE-454E-00A7-597A3BC6ADFB}"/>
              </a:ext>
            </a:extLst>
          </p:cNvPr>
          <p:cNvSpPr txBox="1"/>
          <p:nvPr/>
        </p:nvSpPr>
        <p:spPr>
          <a:xfrm>
            <a:off x="738272" y="1099073"/>
            <a:ext cx="10343775" cy="3335528"/>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zh-CN" altLang="en-US" b="0" i="0" u="none" strike="noStrike" dirty="0">
                <a:solidFill>
                  <a:srgbClr val="002060"/>
                </a:solidFill>
                <a:effectLst/>
                <a:latin typeface="KaiTi" panose="02010609060101010101" pitchFamily="49" charset="-122"/>
                <a:ea typeface="KaiTi" panose="02010609060101010101" pitchFamily="49" charset="-122"/>
              </a:rPr>
              <a:t>国内赛一般是为了选拔和测试而组织的比赛，各国的国内赛一般在</a:t>
            </a:r>
            <a:r>
              <a:rPr lang="en-US" altLang="zh-CN" b="0" i="0" u="none" strike="noStrike" dirty="0">
                <a:solidFill>
                  <a:srgbClr val="002060"/>
                </a:solidFill>
                <a:effectLst/>
                <a:latin typeface="KaiTi" panose="02010609060101010101" pitchFamily="49" charset="-122"/>
                <a:ea typeface="KaiTi" panose="02010609060101010101" pitchFamily="49" charset="-122"/>
              </a:rPr>
              <a:t>12</a:t>
            </a:r>
            <a:r>
              <a:rPr lang="zh-CN" altLang="en-US" b="0" i="0" u="none" strike="noStrike" dirty="0">
                <a:solidFill>
                  <a:srgbClr val="002060"/>
                </a:solidFill>
                <a:effectLst/>
                <a:latin typeface="KaiTi" panose="02010609060101010101" pitchFamily="49" charset="-122"/>
                <a:ea typeface="KaiTi" panose="02010609060101010101" pitchFamily="49" charset="-122"/>
              </a:rPr>
              <a:t>月下旬到</a:t>
            </a:r>
            <a:r>
              <a:rPr lang="en-US" altLang="zh-CN" b="0" i="0" u="none" strike="noStrike" dirty="0">
                <a:solidFill>
                  <a:srgbClr val="002060"/>
                </a:solidFill>
                <a:effectLst/>
                <a:latin typeface="KaiTi" panose="02010609060101010101" pitchFamily="49" charset="-122"/>
                <a:ea typeface="KaiTi" panose="02010609060101010101" pitchFamily="49" charset="-122"/>
              </a:rPr>
              <a:t>1</a:t>
            </a:r>
            <a:r>
              <a:rPr lang="zh-CN" altLang="en-US" b="0" i="0" u="none" strike="noStrike" dirty="0">
                <a:solidFill>
                  <a:srgbClr val="002060"/>
                </a:solidFill>
                <a:effectLst/>
                <a:latin typeface="KaiTi" panose="02010609060101010101" pitchFamily="49" charset="-122"/>
                <a:ea typeface="KaiTi" panose="02010609060101010101" pitchFamily="49" charset="-122"/>
              </a:rPr>
              <a:t>月上旬举办，目的是选出参加欧锦赛、四大洲或者世锦赛、冬奥会的国家队代表选手。</a:t>
            </a:r>
            <a:endParaRPr lang="en-US" altLang="zh-CN" b="1" dirty="0">
              <a:solidFill>
                <a:srgbClr val="002060"/>
              </a:solidFill>
              <a:latin typeface="KaiTi" panose="02010609060101010101" pitchFamily="49" charset="-122"/>
              <a:ea typeface="KaiTi" panose="02010609060101010101" pitchFamily="49" charset="-122"/>
            </a:endParaRPr>
          </a:p>
          <a:p>
            <a:pPr marL="0" marR="0" lvl="0" indent="0" algn="just" defTabSz="914400" rtl="0" eaLnBrk="0" fontAlgn="base" latinLnBrk="0" hangingPunct="0">
              <a:lnSpc>
                <a:spcPct val="150000"/>
              </a:lnSpc>
              <a:spcBef>
                <a:spcPct val="0"/>
              </a:spcBef>
              <a:spcAft>
                <a:spcPct val="0"/>
              </a:spcAft>
              <a:buClrTx/>
              <a:buSzTx/>
              <a:buFontTx/>
              <a:buNone/>
              <a:tabLst/>
            </a:pPr>
            <a:r>
              <a:rPr lang="zh-CN" altLang="en-US" b="0" i="0" u="none" strike="noStrike" dirty="0">
                <a:solidFill>
                  <a:srgbClr val="002060"/>
                </a:solidFill>
                <a:effectLst/>
                <a:latin typeface="KaiTi" panose="02010609060101010101" pitchFamily="49" charset="-122"/>
                <a:ea typeface="KaiTi" panose="02010609060101010101" pitchFamily="49" charset="-122"/>
              </a:rPr>
              <a:t>关注度比较高的其他国家的国内赛有：俄罗斯、日本、美国、加拿大，都是一些花滑项目在当地受众程度较高的国家，有较完善的线下和线上直播、转播途径，能比较简单直接地了解国内人才储备和项目发展。</a:t>
            </a:r>
            <a:endParaRPr kumimoji="1" lang="zh-CN" altLang="en-US" b="1" dirty="0">
              <a:solidFill>
                <a:srgbClr val="002060"/>
              </a:solidFill>
              <a:latin typeface="KaiTi" panose="02010609060101010101" pitchFamily="49" charset="-122"/>
              <a:ea typeface="KaiTi" panose="02010609060101010101" pitchFamily="49" charset="-122"/>
            </a:endParaRPr>
          </a:p>
          <a:p>
            <a:pPr marL="0" marR="0" lvl="0" indent="0" algn="just" defTabSz="914400" rtl="0" eaLnBrk="0" fontAlgn="base" latinLnBrk="0" hangingPunct="0">
              <a:lnSpc>
                <a:spcPct val="150000"/>
              </a:lnSpc>
              <a:spcBef>
                <a:spcPct val="0"/>
              </a:spcBef>
              <a:spcAft>
                <a:spcPct val="0"/>
              </a:spcAft>
              <a:buClrTx/>
              <a:buSzTx/>
              <a:buFontTx/>
              <a:buNone/>
              <a:tabLst/>
            </a:pPr>
            <a:r>
              <a:rPr lang="zh-CN" altLang="en-US" sz="1600" b="0" i="0" u="none" strike="noStrike" dirty="0">
                <a:solidFill>
                  <a:schemeClr val="bg2">
                    <a:lumMod val="50000"/>
                  </a:schemeClr>
                </a:solidFill>
                <a:effectLst/>
                <a:latin typeface="KaiTi" panose="02010609060101010101" pitchFamily="49" charset="-122"/>
                <a:ea typeface="KaiTi" panose="02010609060101010101" pitchFamily="49" charset="-122"/>
              </a:rPr>
              <a:t>我国的花样滑冰协在全国范围内安排四项赛事</a:t>
            </a:r>
            <a:r>
              <a:rPr lang="zh-CN" altLang="en-US" sz="1600" dirty="0">
                <a:solidFill>
                  <a:schemeClr val="bg2">
                    <a:lumMod val="50000"/>
                  </a:schemeClr>
                </a:solidFill>
                <a:latin typeface="KaiTi" panose="02010609060101010101" pitchFamily="49" charset="-122"/>
                <a:ea typeface="KaiTi" panose="02010609060101010101" pitchFamily="49" charset="-122"/>
              </a:rPr>
              <a:t>：</a:t>
            </a:r>
            <a:r>
              <a:rPr lang="zh-CN" altLang="en-US" sz="1600" b="1" i="0" u="none" strike="noStrike" dirty="0">
                <a:solidFill>
                  <a:schemeClr val="bg2">
                    <a:lumMod val="50000"/>
                  </a:schemeClr>
                </a:solidFill>
                <a:effectLst/>
                <a:latin typeface="KaiTi" panose="02010609060101010101" pitchFamily="49" charset="-122"/>
                <a:ea typeface="KaiTi" panose="02010609060101010101" pitchFamily="49" charset="-122"/>
              </a:rPr>
              <a:t>全国花样滑冰少年系列赛暨</a:t>
            </a:r>
            <a:r>
              <a:rPr lang="en" altLang="zh-CN" sz="1600" b="1" i="0" u="none" strike="noStrike" dirty="0">
                <a:solidFill>
                  <a:schemeClr val="bg2">
                    <a:lumMod val="50000"/>
                  </a:schemeClr>
                </a:solidFill>
                <a:effectLst/>
                <a:latin typeface="KaiTi" panose="02010609060101010101" pitchFamily="49" charset="-122"/>
                <a:ea typeface="KaiTi" panose="02010609060101010101" pitchFamily="49" charset="-122"/>
              </a:rPr>
              <a:t>U</a:t>
            </a:r>
            <a:r>
              <a:rPr lang="zh-CN" altLang="en-US" sz="1600" b="1" i="0" u="none" strike="noStrike" dirty="0">
                <a:solidFill>
                  <a:schemeClr val="bg2">
                    <a:lumMod val="50000"/>
                  </a:schemeClr>
                </a:solidFill>
                <a:effectLst/>
                <a:latin typeface="KaiTi" panose="02010609060101010101" pitchFamily="49" charset="-122"/>
                <a:ea typeface="KaiTi" panose="02010609060101010101" pitchFamily="49" charset="-122"/>
              </a:rPr>
              <a:t>系列少年比赛</a:t>
            </a:r>
            <a:r>
              <a:rPr lang="zh-CN" altLang="en-US" sz="1600" b="1" dirty="0">
                <a:solidFill>
                  <a:schemeClr val="bg2">
                    <a:lumMod val="50000"/>
                  </a:schemeClr>
                </a:solidFill>
                <a:latin typeface="KaiTi" panose="02010609060101010101" pitchFamily="49" charset="-122"/>
                <a:ea typeface="KaiTi" panose="02010609060101010101" pitchFamily="49" charset="-122"/>
              </a:rPr>
              <a:t> </a:t>
            </a:r>
            <a:r>
              <a:rPr lang="zh-CN" altLang="en-US" sz="1600" b="1" i="0" u="none" strike="noStrike" dirty="0">
                <a:solidFill>
                  <a:schemeClr val="bg2">
                    <a:lumMod val="50000"/>
                  </a:schemeClr>
                </a:solidFill>
                <a:effectLst/>
                <a:latin typeface="KaiTi" panose="02010609060101010101" pitchFamily="49" charset="-122"/>
                <a:ea typeface="KaiTi" panose="02010609060101010101" pitchFamily="49" charset="-122"/>
              </a:rPr>
              <a:t>全国花样滑冰锦标赛 全国花样滑冰冠军赛</a:t>
            </a:r>
            <a:r>
              <a:rPr lang="zh-CN" altLang="en-US" sz="1600" b="1" dirty="0">
                <a:solidFill>
                  <a:schemeClr val="bg2">
                    <a:lumMod val="50000"/>
                  </a:schemeClr>
                </a:solidFill>
                <a:latin typeface="KaiTi" panose="02010609060101010101" pitchFamily="49" charset="-122"/>
                <a:ea typeface="KaiTi" panose="02010609060101010101" pitchFamily="49" charset="-122"/>
              </a:rPr>
              <a:t>；</a:t>
            </a:r>
            <a:r>
              <a:rPr lang="zh-CN" altLang="en-US" sz="1600" b="0" i="0" u="none" strike="noStrike" dirty="0">
                <a:solidFill>
                  <a:schemeClr val="bg2">
                    <a:lumMod val="50000"/>
                  </a:schemeClr>
                </a:solidFill>
                <a:effectLst/>
                <a:latin typeface="KaiTi" panose="02010609060101010101" pitchFamily="49" charset="-122"/>
                <a:ea typeface="KaiTi" panose="02010609060101010101" pitchFamily="49" charset="-122"/>
              </a:rPr>
              <a:t>为促进花样滑冰项目的普及和推广，培养并发现更多后备人才，中国花样滑冰协会从</a:t>
            </a:r>
            <a:r>
              <a:rPr lang="en-US" altLang="zh-CN" sz="1600" b="0" i="0" u="none" strike="noStrike" dirty="0">
                <a:solidFill>
                  <a:schemeClr val="bg2">
                    <a:lumMod val="50000"/>
                  </a:schemeClr>
                </a:solidFill>
                <a:effectLst/>
                <a:latin typeface="KaiTi" panose="02010609060101010101" pitchFamily="49" charset="-122"/>
                <a:ea typeface="KaiTi" panose="02010609060101010101" pitchFamily="49" charset="-122"/>
              </a:rPr>
              <a:t>2018</a:t>
            </a:r>
            <a:r>
              <a:rPr lang="zh-CN" altLang="en-US" sz="1600" b="0" i="0" u="none" strike="noStrike" dirty="0">
                <a:solidFill>
                  <a:schemeClr val="bg2">
                    <a:lumMod val="50000"/>
                  </a:schemeClr>
                </a:solidFill>
                <a:effectLst/>
                <a:latin typeface="KaiTi" panose="02010609060101010101" pitchFamily="49" charset="-122"/>
                <a:ea typeface="KaiTi" panose="02010609060101010101" pitchFamily="49" charset="-122"/>
              </a:rPr>
              <a:t>年</a:t>
            </a:r>
            <a:r>
              <a:rPr lang="en-US" altLang="zh-CN" sz="1600" b="0" i="0" u="none" strike="noStrike" dirty="0">
                <a:solidFill>
                  <a:schemeClr val="bg2">
                    <a:lumMod val="50000"/>
                  </a:schemeClr>
                </a:solidFill>
                <a:effectLst/>
                <a:latin typeface="KaiTi" panose="02010609060101010101" pitchFamily="49" charset="-122"/>
                <a:ea typeface="KaiTi" panose="02010609060101010101" pitchFamily="49" charset="-122"/>
              </a:rPr>
              <a:t>6</a:t>
            </a:r>
            <a:r>
              <a:rPr lang="zh-CN" altLang="en-US" sz="1600" b="0" i="0" u="none" strike="noStrike" dirty="0">
                <a:solidFill>
                  <a:schemeClr val="bg2">
                    <a:lumMod val="50000"/>
                  </a:schemeClr>
                </a:solidFill>
                <a:effectLst/>
                <a:latin typeface="KaiTi" panose="02010609060101010101" pitchFamily="49" charset="-122"/>
                <a:ea typeface="KaiTi" panose="02010609060101010101" pitchFamily="49" charset="-122"/>
              </a:rPr>
              <a:t>月开始，推出全新赛事</a:t>
            </a:r>
            <a:r>
              <a:rPr lang="en-US" altLang="zh-CN" sz="1600" b="0" i="0" u="none" strike="noStrike" dirty="0">
                <a:solidFill>
                  <a:schemeClr val="bg2">
                    <a:lumMod val="50000"/>
                  </a:schemeClr>
                </a:solidFill>
                <a:effectLst/>
                <a:latin typeface="KaiTi" panose="02010609060101010101" pitchFamily="49" charset="-122"/>
                <a:ea typeface="KaiTi" panose="02010609060101010101" pitchFamily="49" charset="-122"/>
              </a:rPr>
              <a:t>——</a:t>
            </a:r>
            <a:r>
              <a:rPr lang="zh-CN" altLang="en-US" sz="1600" b="1" i="0" u="none" strike="noStrike" dirty="0">
                <a:solidFill>
                  <a:schemeClr val="bg2">
                    <a:lumMod val="50000"/>
                  </a:schemeClr>
                </a:solidFill>
                <a:effectLst/>
                <a:latin typeface="KaiTi" panose="02010609060101010101" pitchFamily="49" charset="-122"/>
                <a:ea typeface="KaiTi" panose="02010609060101010101" pitchFamily="49" charset="-122"/>
              </a:rPr>
              <a:t>中国花样滑冰俱乐部联赛。</a:t>
            </a:r>
            <a:endParaRPr lang="en-US" altLang="zh-CN" sz="1600" b="1" i="0" u="none" strike="noStrike" dirty="0">
              <a:solidFill>
                <a:schemeClr val="bg2">
                  <a:lumMod val="50000"/>
                </a:schemeClr>
              </a:solidFill>
              <a:effectLst/>
              <a:latin typeface="KaiTi" panose="02010609060101010101" pitchFamily="49" charset="-122"/>
              <a:ea typeface="KaiTi" panose="02010609060101010101" pitchFamily="49" charset="-122"/>
            </a:endParaRPr>
          </a:p>
        </p:txBody>
      </p:sp>
      <p:sp>
        <p:nvSpPr>
          <p:cNvPr id="2" name="文本框 1">
            <a:extLst>
              <a:ext uri="{FF2B5EF4-FFF2-40B4-BE49-F238E27FC236}">
                <a16:creationId xmlns:a16="http://schemas.microsoft.com/office/drawing/2014/main" id="{79A8ABE0-B97E-066E-AE5C-412E5BF257E0}"/>
              </a:ext>
            </a:extLst>
          </p:cNvPr>
          <p:cNvSpPr txBox="1"/>
          <p:nvPr/>
        </p:nvSpPr>
        <p:spPr>
          <a:xfrm>
            <a:off x="1092530" y="6339068"/>
            <a:ext cx="2563522" cy="338554"/>
          </a:xfrm>
          <a:prstGeom prst="rect">
            <a:avLst/>
          </a:prstGeom>
          <a:noFill/>
        </p:spPr>
        <p:txBody>
          <a:bodyPr wrap="none" rtlCol="0">
            <a:spAutoFit/>
          </a:bodyPr>
          <a:lstStyle/>
          <a:p>
            <a:r>
              <a:rPr kumimoji="1" lang="zh-CN" altLang="en-US" sz="1600" b="1" dirty="0">
                <a:latin typeface="KaiTi" panose="02010609060101010101" pitchFamily="49" charset="-122"/>
                <a:ea typeface="KaiTi" panose="02010609060101010101" pitchFamily="49" charset="-122"/>
              </a:rPr>
              <a:t>瓦利耶娃 “烛台”贝尔曼</a:t>
            </a:r>
          </a:p>
        </p:txBody>
      </p:sp>
      <p:sp>
        <p:nvSpPr>
          <p:cNvPr id="6" name="文本框 5">
            <a:extLst>
              <a:ext uri="{FF2B5EF4-FFF2-40B4-BE49-F238E27FC236}">
                <a16:creationId xmlns:a16="http://schemas.microsoft.com/office/drawing/2014/main" id="{9FADD73F-7C57-2708-2C4B-B8E7C507E497}"/>
              </a:ext>
            </a:extLst>
          </p:cNvPr>
          <p:cNvSpPr txBox="1"/>
          <p:nvPr/>
        </p:nvSpPr>
        <p:spPr>
          <a:xfrm>
            <a:off x="4475043" y="6313629"/>
            <a:ext cx="1620957" cy="338554"/>
          </a:xfrm>
          <a:prstGeom prst="rect">
            <a:avLst/>
          </a:prstGeom>
          <a:noFill/>
        </p:spPr>
        <p:txBody>
          <a:bodyPr wrap="none" rtlCol="0">
            <a:spAutoFit/>
          </a:bodyPr>
          <a:lstStyle/>
          <a:p>
            <a:r>
              <a:rPr kumimoji="1" lang="zh-CN" altLang="en-US" sz="1600" b="1" dirty="0">
                <a:latin typeface="KaiTi" panose="02010609060101010101" pitchFamily="49" charset="-122"/>
                <a:ea typeface="KaiTi" panose="02010609060101010101" pitchFamily="49" charset="-122"/>
              </a:rPr>
              <a:t>特鲁索娃 蟹步 </a:t>
            </a:r>
          </a:p>
        </p:txBody>
      </p:sp>
      <p:sp>
        <p:nvSpPr>
          <p:cNvPr id="7" name="文本框 6">
            <a:extLst>
              <a:ext uri="{FF2B5EF4-FFF2-40B4-BE49-F238E27FC236}">
                <a16:creationId xmlns:a16="http://schemas.microsoft.com/office/drawing/2014/main" id="{043AEE00-A163-D6D4-14B8-0D3F695962E8}"/>
              </a:ext>
            </a:extLst>
          </p:cNvPr>
          <p:cNvSpPr txBox="1"/>
          <p:nvPr/>
        </p:nvSpPr>
        <p:spPr>
          <a:xfrm>
            <a:off x="7801178" y="6315984"/>
            <a:ext cx="1210588" cy="338554"/>
          </a:xfrm>
          <a:prstGeom prst="rect">
            <a:avLst/>
          </a:prstGeom>
          <a:noFill/>
        </p:spPr>
        <p:txBody>
          <a:bodyPr wrap="none" rtlCol="0">
            <a:spAutoFit/>
          </a:bodyPr>
          <a:lstStyle/>
          <a:p>
            <a:r>
              <a:rPr kumimoji="1" lang="zh-CN" altLang="en-US" sz="1600" b="1" dirty="0">
                <a:latin typeface="KaiTi" panose="02010609060101010101" pitchFamily="49" charset="-122"/>
                <a:ea typeface="KaiTi" panose="02010609060101010101" pitchFamily="49" charset="-122"/>
              </a:rPr>
              <a:t>谢尔巴科娃</a:t>
            </a:r>
          </a:p>
        </p:txBody>
      </p:sp>
      <p:pic>
        <p:nvPicPr>
          <p:cNvPr id="5122" name="Picture 2">
            <a:extLst>
              <a:ext uri="{FF2B5EF4-FFF2-40B4-BE49-F238E27FC236}">
                <a16:creationId xmlns:a16="http://schemas.microsoft.com/office/drawing/2014/main" id="{074ADCD9-ED8C-BF73-2ABB-07F6F6BF8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147" y="4478193"/>
            <a:ext cx="2787871" cy="1716781"/>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4">
            <a:extLst>
              <a:ext uri="{FF2B5EF4-FFF2-40B4-BE49-F238E27FC236}">
                <a16:creationId xmlns:a16="http://schemas.microsoft.com/office/drawing/2014/main" id="{DAC4201B-9727-B4F7-4741-32DAE1076E7B}"/>
              </a:ext>
            </a:extLst>
          </p:cNvPr>
          <p:cNvSpPr>
            <a:spLocks noChangeAspect="1" noChangeArrowheads="1"/>
          </p:cNvSpPr>
          <p:nvPr/>
        </p:nvSpPr>
        <p:spPr bwMode="auto">
          <a:xfrm>
            <a:off x="3765550" y="1098550"/>
            <a:ext cx="4660900" cy="46609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6">
            <a:extLst>
              <a:ext uri="{FF2B5EF4-FFF2-40B4-BE49-F238E27FC236}">
                <a16:creationId xmlns:a16="http://schemas.microsoft.com/office/drawing/2014/main" id="{9C7C42FA-B2D7-8707-59C3-7F848014CF30}"/>
              </a:ext>
            </a:extLst>
          </p:cNvPr>
          <p:cNvSpPr>
            <a:spLocks noChangeAspect="1" noChangeArrowheads="1"/>
          </p:cNvSpPr>
          <p:nvPr/>
        </p:nvSpPr>
        <p:spPr bwMode="auto">
          <a:xfrm>
            <a:off x="3917950" y="3350348"/>
            <a:ext cx="2561501" cy="2561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EA32BFE5-25CE-EDAC-D26B-544B7A3E37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2265" y="4419340"/>
            <a:ext cx="1447400" cy="1801209"/>
          </a:xfrm>
          <a:prstGeom prst="rect">
            <a:avLst/>
          </a:prstGeom>
        </p:spPr>
      </p:pic>
      <p:pic>
        <p:nvPicPr>
          <p:cNvPr id="15" name="图片 14">
            <a:extLst>
              <a:ext uri="{FF2B5EF4-FFF2-40B4-BE49-F238E27FC236}">
                <a16:creationId xmlns:a16="http://schemas.microsoft.com/office/drawing/2014/main" id="{7962D4B5-1B64-35BA-43E5-A58E741175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5282" y="4478192"/>
            <a:ext cx="2577689" cy="1716781"/>
          </a:xfrm>
          <a:prstGeom prst="rect">
            <a:avLst/>
          </a:prstGeom>
        </p:spPr>
      </p:pic>
    </p:spTree>
    <p:extLst>
      <p:ext uri="{BB962C8B-B14F-4D97-AF65-F5344CB8AC3E}">
        <p14:creationId xmlns:p14="http://schemas.microsoft.com/office/powerpoint/2010/main" val="136253598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21BC408-E3DB-2D52-9698-812901546DE8}"/>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花滑国际赛事</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pic>
        <p:nvPicPr>
          <p:cNvPr id="14" name="图片 13">
            <a:extLst>
              <a:ext uri="{FF2B5EF4-FFF2-40B4-BE49-F238E27FC236}">
                <a16:creationId xmlns:a16="http://schemas.microsoft.com/office/drawing/2014/main" id="{94FCE399-CA27-6964-D8DD-6EA4BF7708C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8307" y="875263"/>
            <a:ext cx="11651304" cy="5730006"/>
          </a:xfrm>
          <a:prstGeom prst="rect">
            <a:avLst/>
          </a:prstGeom>
        </p:spPr>
      </p:pic>
      <p:sp>
        <p:nvSpPr>
          <p:cNvPr id="5" name="圆角矩形 19">
            <a:extLst>
              <a:ext uri="{FF2B5EF4-FFF2-40B4-BE49-F238E27FC236}">
                <a16:creationId xmlns:a16="http://schemas.microsoft.com/office/drawing/2014/main" id="{DD921055-8968-166A-8DF9-3EF6EBE6A839}"/>
              </a:ext>
            </a:extLst>
          </p:cNvPr>
          <p:cNvSpPr/>
          <p:nvPr/>
        </p:nvSpPr>
        <p:spPr>
          <a:xfrm>
            <a:off x="5047013" y="959006"/>
            <a:ext cx="2742592" cy="2627342"/>
          </a:xfrm>
          <a:prstGeom prst="ellipse">
            <a:avLst/>
          </a:prstGeom>
          <a:solidFill>
            <a:schemeClr val="accent1">
              <a:lumMod val="60000"/>
              <a:lumOff val="4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1DC95C40-8D85-BD52-166F-9944FDB932AE}"/>
              </a:ext>
            </a:extLst>
          </p:cNvPr>
          <p:cNvSpPr txBox="1"/>
          <p:nvPr/>
        </p:nvSpPr>
        <p:spPr>
          <a:xfrm>
            <a:off x="5260725" y="1111617"/>
            <a:ext cx="2528880" cy="212365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dirty="0">
                <a:solidFill>
                  <a:srgbClr val="002060"/>
                </a:solidFill>
                <a:latin typeface="KaiTi" panose="02010609060101010101" pitchFamily="49" charset="-122"/>
                <a:ea typeface="KaiTi" panose="02010609060101010101" pitchFamily="49" charset="-122"/>
              </a:rPr>
              <a:t>ISU</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2060"/>
                </a:solidFill>
                <a:effectLst/>
                <a:latin typeface="KaiTi" panose="02010609060101010101" pitchFamily="49" charset="-122"/>
                <a:ea typeface="KaiTi" panose="02010609060101010101" pitchFamily="49" charset="-122"/>
              </a:rPr>
              <a:t>世界花样滑冰锦标赛</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2060"/>
                </a:solidFill>
                <a:effectLst/>
                <a:latin typeface="KaiTi" panose="02010609060101010101" pitchFamily="49" charset="-122"/>
                <a:ea typeface="KaiTi" panose="02010609060101010101" pitchFamily="49" charset="-122"/>
              </a:rPr>
              <a:t>世界青年花样滑冰锦标赛</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2060"/>
                </a:solidFill>
                <a:effectLst/>
                <a:latin typeface="KaiTi" panose="02010609060101010101" pitchFamily="49" charset="-122"/>
                <a:ea typeface="KaiTi" panose="02010609060101010101" pitchFamily="49" charset="-122"/>
              </a:rPr>
              <a:t>世界团体花样滑冰锦标赛</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2060"/>
                </a:solidFill>
                <a:effectLst/>
                <a:latin typeface="KaiTi" panose="02010609060101010101" pitchFamily="49" charset="-122"/>
                <a:ea typeface="KaiTi" panose="02010609060101010101" pitchFamily="49" charset="-122"/>
              </a:rPr>
              <a:t>四大洲花样滑冰锦标赛</a:t>
            </a:r>
          </a:p>
          <a:p>
            <a:pPr marL="0" marR="0" lvl="0" indent="0" algn="just"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002060"/>
                </a:solidFill>
                <a:effectLst/>
                <a:latin typeface="KaiTi" panose="02010609060101010101" pitchFamily="49" charset="-122"/>
                <a:ea typeface="KaiTi" panose="02010609060101010101" pitchFamily="49" charset="-122"/>
              </a:rPr>
              <a:t>欧洲花样滑冰锦标赛</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200" b="1" i="0" u="sng" strike="noStrike" cap="none" normalizeH="0" baseline="0" dirty="0">
                <a:ln>
                  <a:noFill/>
                </a:ln>
                <a:solidFill>
                  <a:srgbClr val="002060"/>
                </a:solidFill>
                <a:effectLst/>
                <a:latin typeface="KaiTi" panose="02010609060101010101" pitchFamily="49" charset="-122"/>
                <a:ea typeface="KaiTi" panose="02010609060101010101" pitchFamily="49" charset="-122"/>
              </a:rPr>
              <a:t>冬季奥运会和ISU花样滑冰大奖赛不属于ISU锦标赛</a:t>
            </a:r>
            <a:endParaRPr lang="en-US" altLang="zh-CN" sz="1200" b="1" u="sng" dirty="0">
              <a:solidFill>
                <a:srgbClr val="002060"/>
              </a:solidFill>
              <a:latin typeface="KaiTi" panose="02010609060101010101" pitchFamily="49" charset="-122"/>
              <a:ea typeface="KaiTi"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200" b="1" i="0" u="sng" strike="noStrike" cap="none" normalizeH="0" baseline="0" dirty="0">
                <a:ln>
                  <a:noFill/>
                </a:ln>
                <a:solidFill>
                  <a:srgbClr val="002060"/>
                </a:solidFill>
                <a:effectLst/>
                <a:latin typeface="KaiTi" panose="02010609060101010101" pitchFamily="49" charset="-122"/>
                <a:ea typeface="KaiTi" panose="02010609060101010101" pitchFamily="49" charset="-122"/>
              </a:rPr>
              <a:t>但可以计入个人最佳成绩</a:t>
            </a:r>
            <a:endParaRPr kumimoji="1" lang="zh-CN" altLang="en-US" sz="1200" dirty="0">
              <a:solidFill>
                <a:srgbClr val="002060"/>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67479776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6" name="矩形 45"/>
          <p:cNvSpPr/>
          <p:nvPr/>
        </p:nvSpPr>
        <p:spPr>
          <a:xfrm>
            <a:off x="3010535" y="337137"/>
            <a:ext cx="4381321" cy="338550"/>
          </a:xfrm>
          <a:prstGeom prst="rect">
            <a:avLst/>
          </a:prstGeom>
        </p:spPr>
        <p:txBody>
          <a:bodyPr wrap="none" lIns="91436" tIns="45718" rIns="91436" bIns="45718">
            <a:spAutoFit/>
          </a:bodyPr>
          <a:lstStyle/>
          <a:p>
            <a:pPr algn="ct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大型赛事级别分类</a:t>
            </a:r>
            <a:r>
              <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a:t>
            </a: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挑战者系列赛（</a:t>
            </a:r>
            <a:r>
              <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B</a:t>
            </a: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级赛）</a:t>
            </a:r>
            <a:endPar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B49B09B-5E48-F428-3D63-B8EB55B2C68B}"/>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花滑国际赛事</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pic>
        <p:nvPicPr>
          <p:cNvPr id="6" name="图片 5">
            <a:extLst>
              <a:ext uri="{FF2B5EF4-FFF2-40B4-BE49-F238E27FC236}">
                <a16:creationId xmlns:a16="http://schemas.microsoft.com/office/drawing/2014/main" id="{B36E3860-6BB8-06EE-0472-6D0BAD9D53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40902" y="1172559"/>
            <a:ext cx="8579666" cy="3624909"/>
          </a:xfrm>
          <a:prstGeom prst="rect">
            <a:avLst/>
          </a:prstGeom>
        </p:spPr>
      </p:pic>
      <p:sp>
        <p:nvSpPr>
          <p:cNvPr id="10" name="文本框 9">
            <a:extLst>
              <a:ext uri="{FF2B5EF4-FFF2-40B4-BE49-F238E27FC236}">
                <a16:creationId xmlns:a16="http://schemas.microsoft.com/office/drawing/2014/main" id="{CF91C747-357E-394A-F22C-65714B8F88D8}"/>
              </a:ext>
            </a:extLst>
          </p:cNvPr>
          <p:cNvSpPr txBox="1"/>
          <p:nvPr/>
        </p:nvSpPr>
        <p:spPr>
          <a:xfrm>
            <a:off x="329429" y="4904576"/>
            <a:ext cx="11616089" cy="1113766"/>
          </a:xfrm>
          <a:prstGeom prst="rect">
            <a:avLst/>
          </a:prstGeom>
          <a:noFill/>
        </p:spPr>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tabLst/>
            </a:pPr>
            <a:r>
              <a:rPr lang="zh-CN" altLang="en-US" sz="2400" b="1" i="0" u="none" strike="noStrike" dirty="0">
                <a:solidFill>
                  <a:srgbClr val="002060"/>
                </a:solidFill>
                <a:effectLst/>
                <a:latin typeface="KaiTi" panose="02010609060101010101" pitchFamily="49" charset="-122"/>
                <a:ea typeface="KaiTi" panose="02010609060101010101" pitchFamily="49" charset="-122"/>
              </a:rPr>
              <a:t>挑战者系列赛的旧称是</a:t>
            </a:r>
            <a:r>
              <a:rPr lang="en" altLang="zh-CN" sz="2400" b="1" i="0" u="none" strike="noStrike" dirty="0">
                <a:solidFill>
                  <a:srgbClr val="002060"/>
                </a:solidFill>
                <a:effectLst/>
                <a:latin typeface="KaiTi" panose="02010609060101010101" pitchFamily="49" charset="-122"/>
                <a:ea typeface="KaiTi" panose="02010609060101010101" pitchFamily="49" charset="-122"/>
              </a:rPr>
              <a:t>B</a:t>
            </a:r>
            <a:r>
              <a:rPr lang="zh-CN" altLang="en-US" sz="2400" b="1" i="0" u="none" strike="noStrike" dirty="0">
                <a:solidFill>
                  <a:srgbClr val="002060"/>
                </a:solidFill>
                <a:effectLst/>
                <a:latin typeface="KaiTi" panose="02010609060101010101" pitchFamily="49" charset="-122"/>
                <a:ea typeface="KaiTi" panose="02010609060101010101" pitchFamily="49" charset="-122"/>
              </a:rPr>
              <a:t>级赛，即比大型国际赛事（</a:t>
            </a:r>
            <a:r>
              <a:rPr lang="en" altLang="zh-CN" sz="2400" b="1" i="0" u="none" strike="noStrike" dirty="0">
                <a:solidFill>
                  <a:srgbClr val="002060"/>
                </a:solidFill>
                <a:effectLst/>
                <a:latin typeface="KaiTi" panose="02010609060101010101" pitchFamily="49" charset="-122"/>
                <a:ea typeface="KaiTi" panose="02010609060101010101" pitchFamily="49" charset="-122"/>
              </a:rPr>
              <a:t>A</a:t>
            </a:r>
            <a:r>
              <a:rPr lang="zh-CN" altLang="en-US" sz="2400" b="1" i="0" u="none" strike="noStrike" dirty="0">
                <a:solidFill>
                  <a:srgbClr val="002060"/>
                </a:solidFill>
                <a:effectLst/>
                <a:latin typeface="KaiTi" panose="02010609060101010101" pitchFamily="49" charset="-122"/>
                <a:ea typeface="KaiTi" panose="02010609060101010101" pitchFamily="49" charset="-122"/>
              </a:rPr>
              <a:t>级赛）级别稍微低一点的比赛，但同样是国际赛事也会计入积分</a:t>
            </a:r>
            <a:endParaRPr lang="en-US" altLang="zh-CN" sz="2400" b="1" i="0" u="none" strike="noStrike" dirty="0">
              <a:solidFill>
                <a:srgbClr val="002060"/>
              </a:solidFill>
              <a:effectLst/>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53969516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6" name="矩形 45"/>
          <p:cNvSpPr/>
          <p:nvPr/>
        </p:nvSpPr>
        <p:spPr>
          <a:xfrm>
            <a:off x="2488159" y="355053"/>
            <a:ext cx="5300007" cy="338550"/>
          </a:xfrm>
          <a:prstGeom prst="rect">
            <a:avLst/>
          </a:prstGeom>
        </p:spPr>
        <p:txBody>
          <a:bodyPr wrap="square" lIns="91436" tIns="45718" rIns="91436" bIns="45718">
            <a:spAutoFit/>
          </a:bodyPr>
          <a:lstStyle/>
          <a:p>
            <a:pPr algn="ct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大型赛事级别分类</a:t>
            </a:r>
            <a:r>
              <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a:t>
            </a: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大型国际赛事 大奖赛</a:t>
            </a:r>
            <a:endPar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F2B977B-4FAC-CF99-3FF6-36DF7681C712}"/>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花滑国际赛事</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pic>
        <p:nvPicPr>
          <p:cNvPr id="11" name="图片 10">
            <a:extLst>
              <a:ext uri="{FF2B5EF4-FFF2-40B4-BE49-F238E27FC236}">
                <a16:creationId xmlns:a16="http://schemas.microsoft.com/office/drawing/2014/main" id="{A9FCD7EA-C968-04DD-5025-40DFBCC74C19}"/>
              </a:ext>
            </a:extLst>
          </p:cNvPr>
          <p:cNvPicPr>
            <a:picLocks noChangeAspect="1"/>
          </p:cNvPicPr>
          <p:nvPr/>
        </p:nvPicPr>
        <p:blipFill>
          <a:blip r:embed="rId4"/>
          <a:stretch>
            <a:fillRect/>
          </a:stretch>
        </p:blipFill>
        <p:spPr>
          <a:xfrm>
            <a:off x="359737" y="1417881"/>
            <a:ext cx="5143500" cy="3619500"/>
          </a:xfrm>
          <a:prstGeom prst="rect">
            <a:avLst/>
          </a:prstGeom>
        </p:spPr>
      </p:pic>
      <p:sp>
        <p:nvSpPr>
          <p:cNvPr id="12" name="文本框 11">
            <a:extLst>
              <a:ext uri="{FF2B5EF4-FFF2-40B4-BE49-F238E27FC236}">
                <a16:creationId xmlns:a16="http://schemas.microsoft.com/office/drawing/2014/main" id="{B0B660C2-9A98-817C-8B23-8D0329C33D83}"/>
              </a:ext>
            </a:extLst>
          </p:cNvPr>
          <p:cNvSpPr txBox="1"/>
          <p:nvPr/>
        </p:nvSpPr>
        <p:spPr>
          <a:xfrm>
            <a:off x="620435" y="5256177"/>
            <a:ext cx="4622104" cy="584775"/>
          </a:xfrm>
          <a:prstGeom prst="rect">
            <a:avLst/>
          </a:prstGeom>
          <a:noFill/>
        </p:spPr>
        <p:txBody>
          <a:bodyPr wrap="square" rtlCol="0">
            <a:spAutoFit/>
          </a:bodyPr>
          <a:lstStyle/>
          <a:p>
            <a:pPr algn="ctr"/>
            <a:r>
              <a:rPr lang="en-US" altLang="zh-CN" sz="1600" b="0" i="0" u="none" strike="noStrike" dirty="0">
                <a:solidFill>
                  <a:srgbClr val="002060"/>
                </a:solidFill>
                <a:effectLst/>
                <a:latin typeface="KaiTi" panose="02010609060101010101" pitchFamily="49" charset="-122"/>
                <a:ea typeface="KaiTi" panose="02010609060101010101" pitchFamily="49" charset="-122"/>
              </a:rPr>
              <a:t>20-21</a:t>
            </a:r>
            <a:r>
              <a:rPr lang="zh-CN" altLang="en-US" sz="1600" b="0" i="0" u="none" strike="noStrike" dirty="0">
                <a:solidFill>
                  <a:srgbClr val="002060"/>
                </a:solidFill>
                <a:effectLst/>
                <a:latin typeface="KaiTi" panose="02010609060101010101" pitchFamily="49" charset="-122"/>
                <a:ea typeface="KaiTi" panose="02010609060101010101" pitchFamily="49" charset="-122"/>
              </a:rPr>
              <a:t>赛季大奖赛成年组</a:t>
            </a:r>
            <a:endParaRPr lang="en-US" altLang="zh-CN" sz="1600" b="0" i="0" u="none" strike="noStrike" dirty="0">
              <a:solidFill>
                <a:srgbClr val="002060"/>
              </a:solidFill>
              <a:effectLst/>
              <a:latin typeface="KaiTi" panose="02010609060101010101" pitchFamily="49" charset="-122"/>
              <a:ea typeface="KaiTi" panose="02010609060101010101" pitchFamily="49" charset="-122"/>
            </a:endParaRPr>
          </a:p>
          <a:p>
            <a:pPr algn="ctr"/>
            <a:r>
              <a:rPr lang="zh-CN" altLang="en-US" sz="1600" b="0" i="0" u="none" strike="noStrike" dirty="0">
                <a:solidFill>
                  <a:srgbClr val="002060"/>
                </a:solidFill>
                <a:effectLst/>
                <a:latin typeface="KaiTi" panose="02010609060101010101" pitchFamily="49" charset="-122"/>
                <a:ea typeface="KaiTi" panose="02010609060101010101" pitchFamily="49" charset="-122"/>
              </a:rPr>
              <a:t>（</a:t>
            </a:r>
            <a:r>
              <a:rPr lang="en" altLang="zh-CN" sz="1600" b="0" i="0" u="none" strike="noStrike" dirty="0">
                <a:solidFill>
                  <a:srgbClr val="002060"/>
                </a:solidFill>
                <a:effectLst/>
                <a:latin typeface="KaiTi" panose="02010609060101010101" pitchFamily="49" charset="-122"/>
                <a:ea typeface="KaiTi" panose="02010609060101010101" pitchFamily="49" charset="-122"/>
              </a:rPr>
              <a:t>Grand Prix</a:t>
            </a:r>
            <a:r>
              <a:rPr lang="zh-CN" altLang="en" sz="1600" b="0" i="0" u="none" strike="noStrike" dirty="0">
                <a:solidFill>
                  <a:srgbClr val="002060"/>
                </a:solidFill>
                <a:effectLst/>
                <a:latin typeface="KaiTi" panose="02010609060101010101" pitchFamily="49" charset="-122"/>
                <a:ea typeface="KaiTi" panose="02010609060101010101" pitchFamily="49" charset="-122"/>
              </a:rPr>
              <a:t>，</a:t>
            </a:r>
            <a:r>
              <a:rPr lang="zh-CN" altLang="en-US" sz="1600" b="0" i="0" u="none" strike="noStrike" dirty="0">
                <a:solidFill>
                  <a:srgbClr val="002060"/>
                </a:solidFill>
                <a:effectLst/>
                <a:latin typeface="KaiTi" panose="02010609060101010101" pitchFamily="49" charset="-122"/>
                <a:ea typeface="KaiTi" panose="02010609060101010101" pitchFamily="49" charset="-122"/>
              </a:rPr>
              <a:t>简称</a:t>
            </a:r>
            <a:r>
              <a:rPr lang="en" altLang="zh-CN" sz="1600" b="0" i="0" u="none" strike="noStrike" dirty="0">
                <a:solidFill>
                  <a:srgbClr val="002060"/>
                </a:solidFill>
                <a:effectLst/>
                <a:latin typeface="KaiTi" panose="02010609060101010101" pitchFamily="49" charset="-122"/>
                <a:ea typeface="KaiTi" panose="02010609060101010101" pitchFamily="49" charset="-122"/>
              </a:rPr>
              <a:t>GP</a:t>
            </a:r>
            <a:r>
              <a:rPr lang="zh-CN" altLang="en" sz="1600" b="0" i="0" u="none" strike="noStrike" dirty="0">
                <a:solidFill>
                  <a:srgbClr val="002060"/>
                </a:solidFill>
                <a:effectLst/>
                <a:latin typeface="KaiTi" panose="02010609060101010101" pitchFamily="49" charset="-122"/>
                <a:ea typeface="KaiTi" panose="02010609060101010101" pitchFamily="49" charset="-122"/>
              </a:rPr>
              <a:t>）</a:t>
            </a:r>
            <a:r>
              <a:rPr lang="zh-CN" altLang="en-US" sz="1600" b="0" i="0" u="none" strike="noStrike" dirty="0">
                <a:solidFill>
                  <a:srgbClr val="002060"/>
                </a:solidFill>
                <a:effectLst/>
                <a:latin typeface="KaiTi" panose="02010609060101010101" pitchFamily="49" charset="-122"/>
                <a:ea typeface="KaiTi" panose="02010609060101010101" pitchFamily="49" charset="-122"/>
              </a:rPr>
              <a:t>分站赛</a:t>
            </a:r>
            <a:endParaRPr kumimoji="1" lang="zh-CN" altLang="en-US" sz="1600" dirty="0">
              <a:solidFill>
                <a:srgbClr val="002060"/>
              </a:solidFill>
              <a:latin typeface="KaiTi" panose="02010609060101010101" pitchFamily="49" charset="-122"/>
              <a:ea typeface="KaiTi" panose="02010609060101010101" pitchFamily="49" charset="-122"/>
            </a:endParaRPr>
          </a:p>
        </p:txBody>
      </p:sp>
      <p:sp>
        <p:nvSpPr>
          <p:cNvPr id="13" name="文本框 12">
            <a:extLst>
              <a:ext uri="{FF2B5EF4-FFF2-40B4-BE49-F238E27FC236}">
                <a16:creationId xmlns:a16="http://schemas.microsoft.com/office/drawing/2014/main" id="{88C91A56-98AC-00A1-FD48-B66891F49686}"/>
              </a:ext>
            </a:extLst>
          </p:cNvPr>
          <p:cNvSpPr txBox="1"/>
          <p:nvPr/>
        </p:nvSpPr>
        <p:spPr>
          <a:xfrm>
            <a:off x="6032126" y="1017048"/>
            <a:ext cx="5327389" cy="5016758"/>
          </a:xfrm>
          <a:custGeom>
            <a:avLst/>
            <a:gdLst>
              <a:gd name="connsiteX0" fmla="*/ 0 w 5327389"/>
              <a:gd name="connsiteY0" fmla="*/ 0 h 5016758"/>
              <a:gd name="connsiteX1" fmla="*/ 612650 w 5327389"/>
              <a:gd name="connsiteY1" fmla="*/ 0 h 5016758"/>
              <a:gd name="connsiteX2" fmla="*/ 1118752 w 5327389"/>
              <a:gd name="connsiteY2" fmla="*/ 0 h 5016758"/>
              <a:gd name="connsiteX3" fmla="*/ 1891223 w 5327389"/>
              <a:gd name="connsiteY3" fmla="*/ 0 h 5016758"/>
              <a:gd name="connsiteX4" fmla="*/ 2503873 w 5327389"/>
              <a:gd name="connsiteY4" fmla="*/ 0 h 5016758"/>
              <a:gd name="connsiteX5" fmla="*/ 3116523 w 5327389"/>
              <a:gd name="connsiteY5" fmla="*/ 0 h 5016758"/>
              <a:gd name="connsiteX6" fmla="*/ 3888994 w 5327389"/>
              <a:gd name="connsiteY6" fmla="*/ 0 h 5016758"/>
              <a:gd name="connsiteX7" fmla="*/ 4448370 w 5327389"/>
              <a:gd name="connsiteY7" fmla="*/ 0 h 5016758"/>
              <a:gd name="connsiteX8" fmla="*/ 5327389 w 5327389"/>
              <a:gd name="connsiteY8" fmla="*/ 0 h 5016758"/>
              <a:gd name="connsiteX9" fmla="*/ 5327389 w 5327389"/>
              <a:gd name="connsiteY9" fmla="*/ 727430 h 5016758"/>
              <a:gd name="connsiteX10" fmla="*/ 5327389 w 5327389"/>
              <a:gd name="connsiteY10" fmla="*/ 1254190 h 5016758"/>
              <a:gd name="connsiteX11" fmla="*/ 5327389 w 5327389"/>
              <a:gd name="connsiteY11" fmla="*/ 1881284 h 5016758"/>
              <a:gd name="connsiteX12" fmla="*/ 5327389 w 5327389"/>
              <a:gd name="connsiteY12" fmla="*/ 2558547 h 5016758"/>
              <a:gd name="connsiteX13" fmla="*/ 5327389 w 5327389"/>
              <a:gd name="connsiteY13" fmla="*/ 3035139 h 5016758"/>
              <a:gd name="connsiteX14" fmla="*/ 5327389 w 5327389"/>
              <a:gd name="connsiteY14" fmla="*/ 3662233 h 5016758"/>
              <a:gd name="connsiteX15" fmla="*/ 5327389 w 5327389"/>
              <a:gd name="connsiteY15" fmla="*/ 4289328 h 5016758"/>
              <a:gd name="connsiteX16" fmla="*/ 5327389 w 5327389"/>
              <a:gd name="connsiteY16" fmla="*/ 5016758 h 5016758"/>
              <a:gd name="connsiteX17" fmla="*/ 4608191 w 5327389"/>
              <a:gd name="connsiteY17" fmla="*/ 5016758 h 5016758"/>
              <a:gd name="connsiteX18" fmla="*/ 3942268 w 5327389"/>
              <a:gd name="connsiteY18" fmla="*/ 5016758 h 5016758"/>
              <a:gd name="connsiteX19" fmla="*/ 3436166 w 5327389"/>
              <a:gd name="connsiteY19" fmla="*/ 5016758 h 5016758"/>
              <a:gd name="connsiteX20" fmla="*/ 2876790 w 5327389"/>
              <a:gd name="connsiteY20" fmla="*/ 5016758 h 5016758"/>
              <a:gd name="connsiteX21" fmla="*/ 2104319 w 5327389"/>
              <a:gd name="connsiteY21" fmla="*/ 5016758 h 5016758"/>
              <a:gd name="connsiteX22" fmla="*/ 1438395 w 5327389"/>
              <a:gd name="connsiteY22" fmla="*/ 5016758 h 5016758"/>
              <a:gd name="connsiteX23" fmla="*/ 879019 w 5327389"/>
              <a:gd name="connsiteY23" fmla="*/ 5016758 h 5016758"/>
              <a:gd name="connsiteX24" fmla="*/ 0 w 5327389"/>
              <a:gd name="connsiteY24" fmla="*/ 5016758 h 5016758"/>
              <a:gd name="connsiteX25" fmla="*/ 0 w 5327389"/>
              <a:gd name="connsiteY25" fmla="*/ 4540166 h 5016758"/>
              <a:gd name="connsiteX26" fmla="*/ 0 w 5327389"/>
              <a:gd name="connsiteY26" fmla="*/ 4063574 h 5016758"/>
              <a:gd name="connsiteX27" fmla="*/ 0 w 5327389"/>
              <a:gd name="connsiteY27" fmla="*/ 3386312 h 5016758"/>
              <a:gd name="connsiteX28" fmla="*/ 0 w 5327389"/>
              <a:gd name="connsiteY28" fmla="*/ 2859552 h 5016758"/>
              <a:gd name="connsiteX29" fmla="*/ 0 w 5327389"/>
              <a:gd name="connsiteY29" fmla="*/ 2132122 h 5016758"/>
              <a:gd name="connsiteX30" fmla="*/ 0 w 5327389"/>
              <a:gd name="connsiteY30" fmla="*/ 1555195 h 5016758"/>
              <a:gd name="connsiteX31" fmla="*/ 0 w 5327389"/>
              <a:gd name="connsiteY31" fmla="*/ 1078603 h 5016758"/>
              <a:gd name="connsiteX32" fmla="*/ 0 w 5327389"/>
              <a:gd name="connsiteY32" fmla="*/ 0 h 5016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27389" h="5016758" extrusionOk="0">
                <a:moveTo>
                  <a:pt x="0" y="0"/>
                </a:moveTo>
                <a:cubicBezTo>
                  <a:pt x="263927" y="23985"/>
                  <a:pt x="328557" y="-22576"/>
                  <a:pt x="612650" y="0"/>
                </a:cubicBezTo>
                <a:cubicBezTo>
                  <a:pt x="896743" y="22576"/>
                  <a:pt x="967284" y="2060"/>
                  <a:pt x="1118752" y="0"/>
                </a:cubicBezTo>
                <a:cubicBezTo>
                  <a:pt x="1270220" y="-2060"/>
                  <a:pt x="1562496" y="-11000"/>
                  <a:pt x="1891223" y="0"/>
                </a:cubicBezTo>
                <a:cubicBezTo>
                  <a:pt x="2219950" y="11000"/>
                  <a:pt x="2249993" y="-930"/>
                  <a:pt x="2503873" y="0"/>
                </a:cubicBezTo>
                <a:cubicBezTo>
                  <a:pt x="2757753" y="930"/>
                  <a:pt x="2833346" y="-15010"/>
                  <a:pt x="3116523" y="0"/>
                </a:cubicBezTo>
                <a:cubicBezTo>
                  <a:pt x="3399700" y="15010"/>
                  <a:pt x="3672349" y="5972"/>
                  <a:pt x="3888994" y="0"/>
                </a:cubicBezTo>
                <a:cubicBezTo>
                  <a:pt x="4105639" y="-5972"/>
                  <a:pt x="4214357" y="-18206"/>
                  <a:pt x="4448370" y="0"/>
                </a:cubicBezTo>
                <a:cubicBezTo>
                  <a:pt x="4682383" y="18206"/>
                  <a:pt x="4943837" y="-36126"/>
                  <a:pt x="5327389" y="0"/>
                </a:cubicBezTo>
                <a:cubicBezTo>
                  <a:pt x="5350822" y="200591"/>
                  <a:pt x="5346498" y="476834"/>
                  <a:pt x="5327389" y="727430"/>
                </a:cubicBezTo>
                <a:cubicBezTo>
                  <a:pt x="5308281" y="978026"/>
                  <a:pt x="5309656" y="1080369"/>
                  <a:pt x="5327389" y="1254190"/>
                </a:cubicBezTo>
                <a:cubicBezTo>
                  <a:pt x="5345122" y="1428011"/>
                  <a:pt x="5308810" y="1601388"/>
                  <a:pt x="5327389" y="1881284"/>
                </a:cubicBezTo>
                <a:cubicBezTo>
                  <a:pt x="5345968" y="2161180"/>
                  <a:pt x="5348781" y="2407546"/>
                  <a:pt x="5327389" y="2558547"/>
                </a:cubicBezTo>
                <a:cubicBezTo>
                  <a:pt x="5305997" y="2709548"/>
                  <a:pt x="5351149" y="2852045"/>
                  <a:pt x="5327389" y="3035139"/>
                </a:cubicBezTo>
                <a:cubicBezTo>
                  <a:pt x="5303629" y="3218233"/>
                  <a:pt x="5300741" y="3471751"/>
                  <a:pt x="5327389" y="3662233"/>
                </a:cubicBezTo>
                <a:cubicBezTo>
                  <a:pt x="5354037" y="3852715"/>
                  <a:pt x="5317183" y="4132912"/>
                  <a:pt x="5327389" y="4289328"/>
                </a:cubicBezTo>
                <a:cubicBezTo>
                  <a:pt x="5337595" y="4445744"/>
                  <a:pt x="5297380" y="4679254"/>
                  <a:pt x="5327389" y="5016758"/>
                </a:cubicBezTo>
                <a:cubicBezTo>
                  <a:pt x="5035487" y="5037944"/>
                  <a:pt x="4821073" y="5051885"/>
                  <a:pt x="4608191" y="5016758"/>
                </a:cubicBezTo>
                <a:cubicBezTo>
                  <a:pt x="4395309" y="4981631"/>
                  <a:pt x="4170386" y="5048650"/>
                  <a:pt x="3942268" y="5016758"/>
                </a:cubicBezTo>
                <a:cubicBezTo>
                  <a:pt x="3714150" y="4984866"/>
                  <a:pt x="3551014" y="5007666"/>
                  <a:pt x="3436166" y="5016758"/>
                </a:cubicBezTo>
                <a:cubicBezTo>
                  <a:pt x="3321318" y="5025850"/>
                  <a:pt x="3131521" y="4998987"/>
                  <a:pt x="2876790" y="5016758"/>
                </a:cubicBezTo>
                <a:cubicBezTo>
                  <a:pt x="2622059" y="5034529"/>
                  <a:pt x="2461474" y="5012683"/>
                  <a:pt x="2104319" y="5016758"/>
                </a:cubicBezTo>
                <a:cubicBezTo>
                  <a:pt x="1747164" y="5020833"/>
                  <a:pt x="1730983" y="5009477"/>
                  <a:pt x="1438395" y="5016758"/>
                </a:cubicBezTo>
                <a:cubicBezTo>
                  <a:pt x="1145807" y="5024039"/>
                  <a:pt x="1028101" y="5034502"/>
                  <a:pt x="879019" y="5016758"/>
                </a:cubicBezTo>
                <a:cubicBezTo>
                  <a:pt x="729937" y="4999014"/>
                  <a:pt x="298698" y="4975438"/>
                  <a:pt x="0" y="5016758"/>
                </a:cubicBezTo>
                <a:cubicBezTo>
                  <a:pt x="22404" y="4852567"/>
                  <a:pt x="15040" y="4672609"/>
                  <a:pt x="0" y="4540166"/>
                </a:cubicBezTo>
                <a:cubicBezTo>
                  <a:pt x="-15040" y="4407723"/>
                  <a:pt x="14953" y="4198784"/>
                  <a:pt x="0" y="4063574"/>
                </a:cubicBezTo>
                <a:cubicBezTo>
                  <a:pt x="-14953" y="3928364"/>
                  <a:pt x="17242" y="3659598"/>
                  <a:pt x="0" y="3386312"/>
                </a:cubicBezTo>
                <a:cubicBezTo>
                  <a:pt x="-17242" y="3113026"/>
                  <a:pt x="-4102" y="2997633"/>
                  <a:pt x="0" y="2859552"/>
                </a:cubicBezTo>
                <a:cubicBezTo>
                  <a:pt x="4102" y="2721471"/>
                  <a:pt x="-23290" y="2288604"/>
                  <a:pt x="0" y="2132122"/>
                </a:cubicBezTo>
                <a:cubicBezTo>
                  <a:pt x="23290" y="1975640"/>
                  <a:pt x="-25518" y="1732707"/>
                  <a:pt x="0" y="1555195"/>
                </a:cubicBezTo>
                <a:cubicBezTo>
                  <a:pt x="25518" y="1377683"/>
                  <a:pt x="13017" y="1256738"/>
                  <a:pt x="0" y="1078603"/>
                </a:cubicBezTo>
                <a:cubicBezTo>
                  <a:pt x="-13017" y="900468"/>
                  <a:pt x="-46604" y="373490"/>
                  <a:pt x="0" y="0"/>
                </a:cubicBezTo>
                <a:close/>
              </a:path>
            </a:pathLst>
          </a:custGeom>
          <a:noFill/>
          <a:ln w="34925" cmpd="sng">
            <a:solidFill>
              <a:schemeClr val="accent5">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lang="zh-CN" altLang="en-US" sz="2000" b="1" i="0" u="none" strike="noStrike" dirty="0">
                <a:solidFill>
                  <a:srgbClr val="002060"/>
                </a:solidFill>
                <a:effectLst/>
                <a:latin typeface="KaiTi" panose="02010609060101010101" pitchFamily="49" charset="-122"/>
                <a:ea typeface="KaiTi" panose="02010609060101010101" pitchFamily="49" charset="-122"/>
              </a:rPr>
              <a:t>关于大奖赛的名额分配</a:t>
            </a:r>
            <a:endParaRPr lang="en-US" altLang="zh-CN" sz="2000" b="1" i="0" u="none" strike="noStrike" dirty="0">
              <a:solidFill>
                <a:srgbClr val="002060"/>
              </a:solidFill>
              <a:effectLst/>
              <a:latin typeface="KaiTi" panose="02010609060101010101" pitchFamily="49" charset="-122"/>
              <a:ea typeface="KaiTi" panose="02010609060101010101" pitchFamily="49" charset="-122"/>
            </a:endParaRPr>
          </a:p>
          <a:p>
            <a:pPr algn="ctr"/>
            <a:endParaRPr lang="zh-CN" altLang="en-US" sz="2000" b="0" i="0" u="none" strike="noStrike" dirty="0">
              <a:solidFill>
                <a:srgbClr val="002060"/>
              </a:solidFill>
              <a:effectLst/>
              <a:latin typeface="KaiTi" panose="02010609060101010101" pitchFamily="49" charset="-122"/>
              <a:ea typeface="KaiTi" panose="02010609060101010101" pitchFamily="49" charset="-122"/>
            </a:endParaRPr>
          </a:p>
          <a:p>
            <a:pPr algn="just"/>
            <a:r>
              <a:rPr lang="zh-CN" altLang="en-US" sz="2000" b="0" i="0" u="none" strike="noStrike" dirty="0">
                <a:solidFill>
                  <a:srgbClr val="002060"/>
                </a:solidFill>
                <a:effectLst/>
                <a:latin typeface="KaiTi" panose="02010609060101010101" pitchFamily="49" charset="-122"/>
                <a:ea typeface="KaiTi" panose="02010609060101010101" pitchFamily="49" charset="-122"/>
              </a:rPr>
              <a:t>①上赛季世锦赛各项前六的选手为种子选手，每位</a:t>
            </a:r>
            <a:r>
              <a:rPr lang="en-US" altLang="zh-CN" sz="2000" b="0" i="0" u="none" strike="noStrike" dirty="0">
                <a:solidFill>
                  <a:srgbClr val="002060"/>
                </a:solidFill>
                <a:effectLst/>
                <a:latin typeface="KaiTi" panose="02010609060101010101" pitchFamily="49" charset="-122"/>
                <a:ea typeface="KaiTi" panose="02010609060101010101" pitchFamily="49" charset="-122"/>
              </a:rPr>
              <a:t>/</a:t>
            </a:r>
            <a:r>
              <a:rPr lang="zh-CN" altLang="en-US" sz="2000" b="0" i="0" u="none" strike="noStrike" dirty="0">
                <a:solidFill>
                  <a:srgbClr val="002060"/>
                </a:solidFill>
                <a:effectLst/>
                <a:latin typeface="KaiTi" panose="02010609060101010101" pitchFamily="49" charset="-122"/>
                <a:ea typeface="KaiTi" panose="02010609060101010101" pitchFamily="49" charset="-122"/>
              </a:rPr>
              <a:t>对 种子选手可最多参加两个分站赛；</a:t>
            </a:r>
          </a:p>
          <a:p>
            <a:pPr algn="just"/>
            <a:endParaRPr lang="zh-CN" altLang="en-US" sz="2000" b="0" i="0" u="none" strike="noStrike" dirty="0">
              <a:solidFill>
                <a:srgbClr val="002060"/>
              </a:solidFill>
              <a:effectLst/>
              <a:latin typeface="KaiTi" panose="02010609060101010101" pitchFamily="49" charset="-122"/>
              <a:ea typeface="KaiTi" panose="02010609060101010101" pitchFamily="49" charset="-122"/>
            </a:endParaRPr>
          </a:p>
          <a:p>
            <a:pPr algn="just"/>
            <a:r>
              <a:rPr lang="zh-CN" altLang="en-US" sz="2000" b="0" i="0" u="none" strike="noStrike" dirty="0">
                <a:solidFill>
                  <a:srgbClr val="002060"/>
                </a:solidFill>
                <a:effectLst/>
                <a:latin typeface="KaiTi" panose="02010609060101010101" pitchFamily="49" charset="-122"/>
                <a:ea typeface="KaiTi" panose="02010609060101010101" pitchFamily="49" charset="-122"/>
              </a:rPr>
              <a:t>②选择通过大奖赛复出的“前种子选手”可参加两个分站赛；</a:t>
            </a:r>
          </a:p>
          <a:p>
            <a:pPr algn="just"/>
            <a:endParaRPr lang="zh-CN" altLang="en-US" sz="2000" b="0" i="0" u="none" strike="noStrike" dirty="0">
              <a:solidFill>
                <a:srgbClr val="002060"/>
              </a:solidFill>
              <a:effectLst/>
              <a:latin typeface="KaiTi" panose="02010609060101010101" pitchFamily="49" charset="-122"/>
              <a:ea typeface="KaiTi" panose="02010609060101010101" pitchFamily="49" charset="-122"/>
            </a:endParaRPr>
          </a:p>
          <a:p>
            <a:pPr algn="just"/>
            <a:r>
              <a:rPr lang="zh-CN" altLang="en-US" sz="2000" b="0" i="0" u="none" strike="noStrike" dirty="0">
                <a:solidFill>
                  <a:srgbClr val="002060"/>
                </a:solidFill>
                <a:effectLst/>
                <a:latin typeface="KaiTi" panose="02010609060101010101" pitchFamily="49" charset="-122"/>
                <a:ea typeface="KaiTi" panose="02010609060101010101" pitchFamily="49" charset="-122"/>
              </a:rPr>
              <a:t>③受邀选手：上赛季世锦赛男女单排名</a:t>
            </a:r>
            <a:r>
              <a:rPr lang="en-US" altLang="zh-CN" sz="2000" b="0" i="0" u="none" strike="noStrike" dirty="0">
                <a:solidFill>
                  <a:srgbClr val="002060"/>
                </a:solidFill>
                <a:effectLst/>
                <a:latin typeface="KaiTi" panose="02010609060101010101" pitchFamily="49" charset="-122"/>
                <a:ea typeface="KaiTi" panose="02010609060101010101" pitchFamily="49" charset="-122"/>
              </a:rPr>
              <a:t>7-12</a:t>
            </a:r>
            <a:r>
              <a:rPr lang="zh-CN" altLang="en-US" sz="2000" b="0" i="0" u="none" strike="noStrike" dirty="0">
                <a:solidFill>
                  <a:srgbClr val="002060"/>
                </a:solidFill>
                <a:effectLst/>
                <a:latin typeface="KaiTi" panose="02010609060101010101" pitchFamily="49" charset="-122"/>
                <a:ea typeface="KaiTi" panose="02010609060101010101" pitchFamily="49" charset="-122"/>
              </a:rPr>
              <a:t>位，双人</a:t>
            </a:r>
            <a:r>
              <a:rPr lang="en-US" altLang="zh-CN" sz="2000" b="0" i="0" u="none" strike="noStrike" dirty="0">
                <a:solidFill>
                  <a:srgbClr val="002060"/>
                </a:solidFill>
                <a:effectLst/>
                <a:latin typeface="KaiTi" panose="02010609060101010101" pitchFamily="49" charset="-122"/>
                <a:ea typeface="KaiTi" panose="02010609060101010101" pitchFamily="49" charset="-122"/>
              </a:rPr>
              <a:t>/</a:t>
            </a:r>
            <a:r>
              <a:rPr lang="zh-CN" altLang="en-US" sz="2000" b="0" i="0" u="none" strike="noStrike" dirty="0">
                <a:solidFill>
                  <a:srgbClr val="002060"/>
                </a:solidFill>
                <a:effectLst/>
                <a:latin typeface="KaiTi" panose="02010609060101010101" pitchFamily="49" charset="-122"/>
                <a:ea typeface="KaiTi" panose="02010609060101010101" pitchFamily="49" charset="-122"/>
              </a:rPr>
              <a:t>冰舞排名</a:t>
            </a:r>
            <a:r>
              <a:rPr lang="en-US" altLang="zh-CN" sz="2000" b="0" i="0" u="none" strike="noStrike" dirty="0">
                <a:solidFill>
                  <a:srgbClr val="002060"/>
                </a:solidFill>
                <a:effectLst/>
                <a:latin typeface="KaiTi" panose="02010609060101010101" pitchFamily="49" charset="-122"/>
                <a:ea typeface="KaiTi" panose="02010609060101010101" pitchFamily="49" charset="-122"/>
              </a:rPr>
              <a:t>7-10</a:t>
            </a:r>
            <a:r>
              <a:rPr lang="zh-CN" altLang="en-US" sz="2000" b="0" i="0" u="none" strike="noStrike" dirty="0">
                <a:solidFill>
                  <a:srgbClr val="002060"/>
                </a:solidFill>
                <a:effectLst/>
                <a:latin typeface="KaiTi" panose="02010609060101010101" pitchFamily="49" charset="-122"/>
                <a:ea typeface="KaiTi" panose="02010609060101010101" pitchFamily="49" charset="-122"/>
              </a:rPr>
              <a:t>位可以受邀参加两个分站赛，前提是必须满足大奖赛的最低分数要求；</a:t>
            </a:r>
          </a:p>
          <a:p>
            <a:pPr algn="just"/>
            <a:endParaRPr lang="zh-CN" altLang="en-US" sz="2000" b="0" i="0" u="none" strike="noStrike" dirty="0">
              <a:solidFill>
                <a:srgbClr val="002060"/>
              </a:solidFill>
              <a:effectLst/>
              <a:latin typeface="KaiTi" panose="02010609060101010101" pitchFamily="49" charset="-122"/>
              <a:ea typeface="KaiTi" panose="02010609060101010101" pitchFamily="49" charset="-122"/>
            </a:endParaRPr>
          </a:p>
          <a:p>
            <a:pPr algn="just"/>
            <a:r>
              <a:rPr lang="zh-CN" altLang="en-US" sz="2000" b="0" i="0" u="none" strike="noStrike" dirty="0">
                <a:solidFill>
                  <a:srgbClr val="002060"/>
                </a:solidFill>
                <a:effectLst/>
                <a:latin typeface="KaiTi" panose="02010609060101010101" pitchFamily="49" charset="-122"/>
                <a:ea typeface="KaiTi" panose="02010609060101010101" pitchFamily="49" charset="-122"/>
              </a:rPr>
              <a:t>④上赛季世界排名前</a:t>
            </a:r>
            <a:r>
              <a:rPr lang="en-US" altLang="zh-CN" sz="2000" b="0" i="0" u="none" strike="noStrike" dirty="0">
                <a:solidFill>
                  <a:srgbClr val="002060"/>
                </a:solidFill>
                <a:effectLst/>
                <a:latin typeface="KaiTi" panose="02010609060101010101" pitchFamily="49" charset="-122"/>
                <a:ea typeface="KaiTi" panose="02010609060101010101" pitchFamily="49" charset="-122"/>
              </a:rPr>
              <a:t>24</a:t>
            </a:r>
            <a:r>
              <a:rPr lang="zh-CN" altLang="en-US" sz="2000" b="0" i="0" u="none" strike="noStrike" dirty="0">
                <a:solidFill>
                  <a:srgbClr val="002060"/>
                </a:solidFill>
                <a:effectLst/>
                <a:latin typeface="KaiTi" panose="02010609060101010101" pitchFamily="49" charset="-122"/>
                <a:ea typeface="KaiTi" panose="02010609060101010101" pitchFamily="49" charset="-122"/>
              </a:rPr>
              <a:t>位但又不适用以上三条例或分数没有达到大奖赛最低分数要求的选手只可以参加一站分站赛。</a:t>
            </a:r>
          </a:p>
          <a:p>
            <a:endParaRPr kumimoji="1" lang="zh-CN" altLang="en-US"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04745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6" name="矩形 45"/>
          <p:cNvSpPr/>
          <p:nvPr/>
        </p:nvSpPr>
        <p:spPr>
          <a:xfrm>
            <a:off x="2936091" y="326085"/>
            <a:ext cx="5300007" cy="338550"/>
          </a:xfrm>
          <a:prstGeom prst="rect">
            <a:avLst/>
          </a:prstGeom>
        </p:spPr>
        <p:txBody>
          <a:bodyPr wrap="square" lIns="91436" tIns="45718" rIns="91436" bIns="45718">
            <a:spAutoFit/>
          </a:bodyPr>
          <a:lstStyle/>
          <a:p>
            <a:pPr algn="ct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大型赛事级别分类</a:t>
            </a:r>
            <a:r>
              <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a:t>
            </a: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大型国际赛事 欧洲</a:t>
            </a:r>
            <a:r>
              <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a:t>
            </a: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四大洲锦标赛</a:t>
            </a:r>
            <a:endPar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EA9E6678-8DFA-124C-AA07-393789D71B24}"/>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花滑国际赛事</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pic>
        <p:nvPicPr>
          <p:cNvPr id="6" name="图片 5">
            <a:extLst>
              <a:ext uri="{FF2B5EF4-FFF2-40B4-BE49-F238E27FC236}">
                <a16:creationId xmlns:a16="http://schemas.microsoft.com/office/drawing/2014/main" id="{18A00A8C-05F4-13F4-3F0E-E3A72842316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0435" y="1205570"/>
            <a:ext cx="3683000" cy="1930400"/>
          </a:xfrm>
          <a:prstGeom prst="rect">
            <a:avLst/>
          </a:prstGeom>
        </p:spPr>
      </p:pic>
      <p:pic>
        <p:nvPicPr>
          <p:cNvPr id="8" name="图片 7">
            <a:extLst>
              <a:ext uri="{FF2B5EF4-FFF2-40B4-BE49-F238E27FC236}">
                <a16:creationId xmlns:a16="http://schemas.microsoft.com/office/drawing/2014/main" id="{AB74098F-1993-695F-9513-01AAA37510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37905" y="3438114"/>
            <a:ext cx="3683000" cy="2209800"/>
          </a:xfrm>
          <a:prstGeom prst="rect">
            <a:avLst/>
          </a:prstGeom>
        </p:spPr>
      </p:pic>
      <p:sp>
        <p:nvSpPr>
          <p:cNvPr id="10" name="文本框 9">
            <a:extLst>
              <a:ext uri="{FF2B5EF4-FFF2-40B4-BE49-F238E27FC236}">
                <a16:creationId xmlns:a16="http://schemas.microsoft.com/office/drawing/2014/main" id="{16055D39-49AA-BED4-B56E-27DBB0A6D388}"/>
              </a:ext>
            </a:extLst>
          </p:cNvPr>
          <p:cNvSpPr txBox="1"/>
          <p:nvPr/>
        </p:nvSpPr>
        <p:spPr>
          <a:xfrm>
            <a:off x="4065440" y="1426522"/>
            <a:ext cx="7150695" cy="1938992"/>
          </a:xfrm>
          <a:prstGeom prst="rect">
            <a:avLst/>
          </a:prstGeom>
          <a:noFill/>
        </p:spPr>
        <p:txBody>
          <a:bodyPr wrap="square">
            <a:spAutoFit/>
          </a:bodyPr>
          <a:lstStyle/>
          <a:p>
            <a:pPr algn="just"/>
            <a:r>
              <a:rPr lang="en-US" altLang="zh-CN" sz="2000" b="0" i="0" u="none" strike="noStrike" dirty="0">
                <a:solidFill>
                  <a:srgbClr val="002060"/>
                </a:solidFill>
                <a:effectLst/>
                <a:latin typeface="KaiTi" panose="02010609060101010101" pitchFamily="49" charset="-122"/>
                <a:ea typeface="KaiTi" panose="02010609060101010101" pitchFamily="49" charset="-122"/>
              </a:rPr>
              <a:t>·</a:t>
            </a:r>
            <a:r>
              <a:rPr lang="zh-CN" altLang="en-US" sz="2000" b="0" i="0" u="none" strike="noStrike" dirty="0">
                <a:solidFill>
                  <a:srgbClr val="002060"/>
                </a:solidFill>
                <a:effectLst/>
                <a:latin typeface="KaiTi" panose="02010609060101010101" pitchFamily="49" charset="-122"/>
                <a:ea typeface="KaiTi" panose="02010609060101010101" pitchFamily="49" charset="-122"/>
              </a:rPr>
              <a:t> 欧锦赛：（</a:t>
            </a:r>
            <a:r>
              <a:rPr lang="en" altLang="zh-CN" sz="2000" b="0" i="0" u="none" strike="noStrike" dirty="0">
                <a:solidFill>
                  <a:srgbClr val="002060"/>
                </a:solidFill>
                <a:effectLst/>
                <a:latin typeface="KaiTi" panose="02010609060101010101" pitchFamily="49" charset="-122"/>
                <a:ea typeface="KaiTi" panose="02010609060101010101" pitchFamily="49" charset="-122"/>
              </a:rPr>
              <a:t>European Figure Skating Championships</a:t>
            </a:r>
            <a:r>
              <a:rPr lang="zh-CN" altLang="en" sz="2000" b="0" i="0" u="none" strike="noStrike" dirty="0">
                <a:solidFill>
                  <a:srgbClr val="002060"/>
                </a:solidFill>
                <a:effectLst/>
                <a:latin typeface="KaiTi" panose="02010609060101010101" pitchFamily="49" charset="-122"/>
                <a:ea typeface="KaiTi" panose="02010609060101010101" pitchFamily="49" charset="-122"/>
              </a:rPr>
              <a:t>）</a:t>
            </a:r>
            <a:r>
              <a:rPr lang="zh-CN" altLang="en-US" sz="2000" b="0" i="0" u="none" strike="noStrike" dirty="0">
                <a:solidFill>
                  <a:srgbClr val="002060"/>
                </a:solidFill>
                <a:effectLst/>
                <a:latin typeface="KaiTi" panose="02010609060101010101" pitchFamily="49" charset="-122"/>
                <a:ea typeface="KaiTi" panose="02010609060101010101" pitchFamily="49" charset="-122"/>
              </a:rPr>
              <a:t>是国际滑冰联盟（</a:t>
            </a:r>
            <a:r>
              <a:rPr lang="en" altLang="zh-CN" sz="2000" b="0" i="0" u="none" strike="noStrike" dirty="0">
                <a:solidFill>
                  <a:srgbClr val="002060"/>
                </a:solidFill>
                <a:effectLst/>
                <a:latin typeface="KaiTi" panose="02010609060101010101" pitchFamily="49" charset="-122"/>
                <a:ea typeface="KaiTi" panose="02010609060101010101" pitchFamily="49" charset="-122"/>
              </a:rPr>
              <a:t>ISU</a:t>
            </a:r>
            <a:r>
              <a:rPr lang="zh-CN" altLang="en" sz="2000" b="0" i="0" u="none" strike="noStrike" dirty="0">
                <a:solidFill>
                  <a:srgbClr val="002060"/>
                </a:solidFill>
                <a:effectLst/>
                <a:latin typeface="KaiTi" panose="02010609060101010101" pitchFamily="49" charset="-122"/>
                <a:ea typeface="KaiTi" panose="02010609060101010101" pitchFamily="49" charset="-122"/>
              </a:rPr>
              <a:t>）</a:t>
            </a:r>
            <a:r>
              <a:rPr lang="zh-CN" altLang="en-US" sz="2000" b="0" i="0" u="none" strike="noStrike" dirty="0">
                <a:solidFill>
                  <a:srgbClr val="002060"/>
                </a:solidFill>
                <a:effectLst/>
                <a:latin typeface="KaiTi" panose="02010609060101010101" pitchFamily="49" charset="-122"/>
                <a:ea typeface="KaiTi" panose="02010609060101010101" pitchFamily="49" charset="-122"/>
              </a:rPr>
              <a:t>主办的四大世界级花样滑冰赛事之一，每年一月份举行；第一届欧洲花样滑冰锦标赛于</a:t>
            </a:r>
            <a:r>
              <a:rPr lang="en-US" altLang="zh-CN" sz="2000" b="0" i="0" u="none" strike="noStrike" dirty="0">
                <a:solidFill>
                  <a:srgbClr val="002060"/>
                </a:solidFill>
                <a:effectLst/>
                <a:latin typeface="KaiTi" panose="02010609060101010101" pitchFamily="49" charset="-122"/>
                <a:ea typeface="KaiTi" panose="02010609060101010101" pitchFamily="49" charset="-122"/>
              </a:rPr>
              <a:t>1891</a:t>
            </a:r>
            <a:r>
              <a:rPr lang="zh-CN" altLang="en-US" sz="2000" b="0" i="0" u="none" strike="noStrike" dirty="0">
                <a:solidFill>
                  <a:srgbClr val="002060"/>
                </a:solidFill>
                <a:effectLst/>
                <a:latin typeface="KaiTi" panose="02010609060101010101" pitchFamily="49" charset="-122"/>
                <a:ea typeface="KaiTi" panose="02010609060101010101" pitchFamily="49" charset="-122"/>
              </a:rPr>
              <a:t>年在德国汉堡举行，至今欧锦赛举办次数已超过</a:t>
            </a:r>
            <a:r>
              <a:rPr lang="en-US" altLang="zh-CN" sz="2000" b="0" i="0" u="none" strike="noStrike" dirty="0">
                <a:solidFill>
                  <a:srgbClr val="002060"/>
                </a:solidFill>
                <a:effectLst/>
                <a:latin typeface="KaiTi" panose="02010609060101010101" pitchFamily="49" charset="-122"/>
                <a:ea typeface="KaiTi" panose="02010609060101010101" pitchFamily="49" charset="-122"/>
              </a:rPr>
              <a:t>100</a:t>
            </a:r>
            <a:r>
              <a:rPr lang="zh-CN" altLang="en-US" sz="2000" b="0" i="0" u="none" strike="noStrike" dirty="0">
                <a:solidFill>
                  <a:srgbClr val="002060"/>
                </a:solidFill>
                <a:effectLst/>
                <a:latin typeface="KaiTi" panose="02010609060101010101" pitchFamily="49" charset="-122"/>
                <a:ea typeface="KaiTi" panose="02010609060101010101" pitchFamily="49" charset="-122"/>
              </a:rPr>
              <a:t>届，历史悠久。</a:t>
            </a:r>
          </a:p>
          <a:p>
            <a:pPr algn="just"/>
            <a:br>
              <a:rPr lang="zh-CN" altLang="en-US" sz="2000" b="0" i="0" u="none" strike="noStrike" dirty="0">
                <a:solidFill>
                  <a:srgbClr val="002060"/>
                </a:solidFill>
                <a:effectLst/>
                <a:latin typeface="KaiTi" panose="02010609060101010101" pitchFamily="49" charset="-122"/>
                <a:ea typeface="KaiTi" panose="02010609060101010101" pitchFamily="49" charset="-122"/>
              </a:rPr>
            </a:br>
            <a:endParaRPr lang="zh-CN" altLang="en-US" sz="2000" b="0" i="0" u="none" strike="noStrike" dirty="0">
              <a:solidFill>
                <a:srgbClr val="002060"/>
              </a:solidFill>
              <a:effectLst/>
              <a:latin typeface="KaiTi" panose="02010609060101010101" pitchFamily="49" charset="-122"/>
              <a:ea typeface="KaiTi" panose="02010609060101010101" pitchFamily="49" charset="-122"/>
            </a:endParaRPr>
          </a:p>
        </p:txBody>
      </p:sp>
      <p:sp>
        <p:nvSpPr>
          <p:cNvPr id="11" name="文本框 10">
            <a:extLst>
              <a:ext uri="{FF2B5EF4-FFF2-40B4-BE49-F238E27FC236}">
                <a16:creationId xmlns:a16="http://schemas.microsoft.com/office/drawing/2014/main" id="{7D5452A2-0751-0CC4-7E50-AD4C0BBDED8A}"/>
              </a:ext>
            </a:extLst>
          </p:cNvPr>
          <p:cNvSpPr txBox="1"/>
          <p:nvPr/>
        </p:nvSpPr>
        <p:spPr>
          <a:xfrm>
            <a:off x="1315232" y="3508867"/>
            <a:ext cx="7150695" cy="2139047"/>
          </a:xfrm>
          <a:prstGeom prst="rect">
            <a:avLst/>
          </a:prstGeom>
          <a:noFill/>
        </p:spPr>
        <p:txBody>
          <a:bodyPr wrap="square" rtlCol="0">
            <a:spAutoFit/>
          </a:bodyPr>
          <a:lstStyle/>
          <a:p>
            <a:pPr algn="just"/>
            <a:r>
              <a:rPr lang="en-US" altLang="zh-CN" dirty="0">
                <a:solidFill>
                  <a:srgbClr val="002060"/>
                </a:solidFill>
                <a:latin typeface="KaiTi" panose="02010609060101010101" pitchFamily="49" charset="-122"/>
                <a:ea typeface="KaiTi" panose="02010609060101010101" pitchFamily="49" charset="-122"/>
              </a:rPr>
              <a:t>·</a:t>
            </a:r>
            <a:r>
              <a:rPr lang="zh-CN" altLang="en-US" dirty="0">
                <a:solidFill>
                  <a:srgbClr val="002060"/>
                </a:solidFill>
                <a:latin typeface="KaiTi" panose="02010609060101010101" pitchFamily="49" charset="-122"/>
                <a:ea typeface="KaiTi" panose="02010609060101010101" pitchFamily="49" charset="-122"/>
              </a:rPr>
              <a:t> </a:t>
            </a:r>
            <a:r>
              <a:rPr lang="zh-CN" altLang="en-US" b="0" i="0" u="none" strike="noStrike" dirty="0">
                <a:solidFill>
                  <a:srgbClr val="002060"/>
                </a:solidFill>
                <a:effectLst/>
                <a:latin typeface="KaiTi" panose="02010609060101010101" pitchFamily="49" charset="-122"/>
                <a:ea typeface="KaiTi" panose="02010609060101010101" pitchFamily="49" charset="-122"/>
              </a:rPr>
              <a:t>四大洲花样滑冰锦标赛（</a:t>
            </a:r>
            <a:r>
              <a:rPr lang="en" altLang="zh-CN" b="0" i="0" u="none" strike="noStrike" dirty="0">
                <a:solidFill>
                  <a:srgbClr val="002060"/>
                </a:solidFill>
                <a:effectLst/>
                <a:latin typeface="KaiTi" panose="02010609060101010101" pitchFamily="49" charset="-122"/>
                <a:ea typeface="KaiTi" panose="02010609060101010101" pitchFamily="49" charset="-122"/>
              </a:rPr>
              <a:t>Four Continents </a:t>
            </a:r>
            <a:r>
              <a:rPr lang="en" altLang="zh-CN" b="0" i="0" u="none" strike="noStrike" dirty="0" err="1">
                <a:solidFill>
                  <a:srgbClr val="002060"/>
                </a:solidFill>
                <a:effectLst/>
                <a:latin typeface="KaiTi" panose="02010609060101010101" pitchFamily="49" charset="-122"/>
                <a:ea typeface="KaiTi" panose="02010609060101010101" pitchFamily="49" charset="-122"/>
              </a:rPr>
              <a:t>Chrevionships</a:t>
            </a:r>
            <a:r>
              <a:rPr lang="zh-CN" altLang="en" b="0" i="0" u="none" strike="noStrike" dirty="0">
                <a:solidFill>
                  <a:srgbClr val="002060"/>
                </a:solidFill>
                <a:effectLst/>
                <a:latin typeface="KaiTi" panose="02010609060101010101" pitchFamily="49" charset="-122"/>
                <a:ea typeface="KaiTi" panose="02010609060101010101" pitchFamily="49" charset="-122"/>
              </a:rPr>
              <a:t>，</a:t>
            </a:r>
            <a:r>
              <a:rPr lang="zh-CN" altLang="en-US" b="0" i="0" u="none" strike="noStrike" dirty="0">
                <a:solidFill>
                  <a:srgbClr val="002060"/>
                </a:solidFill>
                <a:effectLst/>
                <a:latin typeface="KaiTi" panose="02010609060101010101" pitchFamily="49" charset="-122"/>
                <a:ea typeface="KaiTi" panose="02010609060101010101" pitchFamily="49" charset="-122"/>
              </a:rPr>
              <a:t>简称</a:t>
            </a:r>
            <a:r>
              <a:rPr lang="en-US" altLang="zh-CN" b="0" i="0" u="none" strike="noStrike" dirty="0">
                <a:solidFill>
                  <a:srgbClr val="002060"/>
                </a:solidFill>
                <a:effectLst/>
                <a:latin typeface="KaiTi" panose="02010609060101010101" pitchFamily="49" charset="-122"/>
                <a:ea typeface="KaiTi" panose="02010609060101010101" pitchFamily="49" charset="-122"/>
              </a:rPr>
              <a:t>4</a:t>
            </a:r>
            <a:r>
              <a:rPr lang="en" altLang="zh-CN" b="0" i="0" u="none" strike="noStrike" dirty="0">
                <a:solidFill>
                  <a:srgbClr val="002060"/>
                </a:solidFill>
                <a:effectLst/>
                <a:latin typeface="KaiTi" panose="02010609060101010101" pitchFamily="49" charset="-122"/>
                <a:ea typeface="KaiTi" panose="02010609060101010101" pitchFamily="49" charset="-122"/>
              </a:rPr>
              <a:t>CC</a:t>
            </a:r>
            <a:r>
              <a:rPr lang="zh-CN" altLang="en-US" b="0" i="0" u="none" strike="noStrike" dirty="0">
                <a:solidFill>
                  <a:srgbClr val="002060"/>
                </a:solidFill>
                <a:effectLst/>
                <a:latin typeface="KaiTi" panose="02010609060101010101" pitchFamily="49" charset="-122"/>
                <a:ea typeface="KaiTi" panose="02010609060101010101" pitchFamily="49" charset="-122"/>
              </a:rPr>
              <a:t>或</a:t>
            </a:r>
            <a:r>
              <a:rPr lang="en" altLang="zh-CN" b="0" i="0" u="none" strike="noStrike" dirty="0">
                <a:solidFill>
                  <a:srgbClr val="002060"/>
                </a:solidFill>
                <a:effectLst/>
                <a:latin typeface="KaiTi" panose="02010609060101010101" pitchFamily="49" charset="-122"/>
                <a:ea typeface="KaiTi" panose="02010609060101010101" pitchFamily="49" charset="-122"/>
              </a:rPr>
              <a:t>FCC</a:t>
            </a:r>
            <a:r>
              <a:rPr lang="zh-CN" altLang="en" b="0" i="0" u="none" strike="noStrike" dirty="0">
                <a:solidFill>
                  <a:srgbClr val="002060"/>
                </a:solidFill>
                <a:effectLst/>
                <a:latin typeface="KaiTi" panose="02010609060101010101" pitchFamily="49" charset="-122"/>
                <a:ea typeface="KaiTi" panose="02010609060101010101" pitchFamily="49" charset="-122"/>
              </a:rPr>
              <a:t>）</a:t>
            </a:r>
            <a:r>
              <a:rPr lang="zh-CN" altLang="en-US" b="0" i="0" u="none" strike="noStrike" dirty="0">
                <a:solidFill>
                  <a:srgbClr val="002060"/>
                </a:solidFill>
                <a:effectLst/>
                <a:latin typeface="KaiTi" panose="02010609060101010101" pitchFamily="49" charset="-122"/>
                <a:ea typeface="KaiTi" panose="02010609060101010101" pitchFamily="49" charset="-122"/>
              </a:rPr>
              <a:t>为国际滑冰总会（</a:t>
            </a:r>
            <a:r>
              <a:rPr lang="en" altLang="zh-CN" b="0" i="0" u="none" strike="noStrike" dirty="0">
                <a:solidFill>
                  <a:srgbClr val="002060"/>
                </a:solidFill>
                <a:effectLst/>
                <a:latin typeface="KaiTi" panose="02010609060101010101" pitchFamily="49" charset="-122"/>
                <a:ea typeface="KaiTi" panose="02010609060101010101" pitchFamily="49" charset="-122"/>
              </a:rPr>
              <a:t>ISU</a:t>
            </a:r>
            <a:r>
              <a:rPr lang="zh-CN" altLang="en" b="0" i="0" u="none" strike="noStrike" dirty="0">
                <a:solidFill>
                  <a:srgbClr val="002060"/>
                </a:solidFill>
                <a:effectLst/>
                <a:latin typeface="KaiTi" panose="02010609060101010101" pitchFamily="49" charset="-122"/>
                <a:ea typeface="KaiTi" panose="02010609060101010101" pitchFamily="49" charset="-122"/>
              </a:rPr>
              <a:t>）</a:t>
            </a:r>
            <a:r>
              <a:rPr lang="zh-CN" altLang="en-US" b="0" i="0" u="none" strike="noStrike" dirty="0">
                <a:solidFill>
                  <a:srgbClr val="002060"/>
                </a:solidFill>
                <a:effectLst/>
                <a:latin typeface="KaiTi" panose="02010609060101010101" pitchFamily="49" charset="-122"/>
                <a:ea typeface="KaiTi" panose="02010609060101010101" pitchFamily="49" charset="-122"/>
              </a:rPr>
              <a:t>的世界顶级花样滑冰赛事之一，每年二月举行；</a:t>
            </a:r>
          </a:p>
          <a:p>
            <a:pPr algn="just"/>
            <a:r>
              <a:rPr lang="zh-CN" altLang="en-US" dirty="0">
                <a:solidFill>
                  <a:srgbClr val="002060"/>
                </a:solidFill>
                <a:latin typeface="KaiTi" panose="02010609060101010101" pitchFamily="49" charset="-122"/>
                <a:ea typeface="KaiTi" panose="02010609060101010101" pitchFamily="49" charset="-122"/>
              </a:rPr>
              <a:t>（</a:t>
            </a:r>
            <a:r>
              <a:rPr lang="zh-CN" altLang="en-US" b="0" i="0" u="none" strike="noStrike" dirty="0">
                <a:solidFill>
                  <a:srgbClr val="002060"/>
                </a:solidFill>
                <a:effectLst/>
                <a:latin typeface="KaiTi" panose="02010609060101010101" pitchFamily="49" charset="-122"/>
                <a:ea typeface="KaiTi" panose="02010609060101010101" pitchFamily="49" charset="-122"/>
              </a:rPr>
              <a:t>“四大洲”分别是奥运五环（除欧洲）代表的美洲、亚洲、非洲、大洋洲，参赛运动员也均自以上地区；第一届四大洲花样滑冰锦标赛于</a:t>
            </a:r>
            <a:r>
              <a:rPr lang="en-US" altLang="zh-CN" b="0" i="0" u="none" strike="noStrike" dirty="0">
                <a:solidFill>
                  <a:srgbClr val="002060"/>
                </a:solidFill>
                <a:effectLst/>
                <a:latin typeface="KaiTi" panose="02010609060101010101" pitchFamily="49" charset="-122"/>
                <a:ea typeface="KaiTi" panose="02010609060101010101" pitchFamily="49" charset="-122"/>
              </a:rPr>
              <a:t>1999</a:t>
            </a:r>
            <a:r>
              <a:rPr lang="zh-CN" altLang="en-US" b="0" i="0" u="none" strike="noStrike" dirty="0">
                <a:solidFill>
                  <a:srgbClr val="002060"/>
                </a:solidFill>
                <a:effectLst/>
                <a:latin typeface="KaiTi" panose="02010609060101010101" pitchFamily="49" charset="-122"/>
                <a:ea typeface="KaiTi" panose="02010609060101010101" pitchFamily="49" charset="-122"/>
              </a:rPr>
              <a:t>年在加拿大哈立法克斯举行</a:t>
            </a:r>
            <a:r>
              <a:rPr lang="zh-CN" altLang="en-US" dirty="0">
                <a:solidFill>
                  <a:srgbClr val="002060"/>
                </a:solidFill>
                <a:latin typeface="KaiTi" panose="02010609060101010101" pitchFamily="49" charset="-122"/>
                <a:ea typeface="KaiTi" panose="02010609060101010101" pitchFamily="49" charset="-122"/>
              </a:rPr>
              <a:t>）</a:t>
            </a:r>
            <a:endParaRPr lang="zh-CN" altLang="en-US" b="0" i="0" u="none" strike="noStrike" dirty="0">
              <a:solidFill>
                <a:srgbClr val="002060"/>
              </a:solidFill>
              <a:effectLst/>
              <a:latin typeface="KaiTi" panose="02010609060101010101" pitchFamily="49" charset="-122"/>
              <a:ea typeface="KaiTi" panose="02010609060101010101" pitchFamily="49" charset="-122"/>
            </a:endParaRPr>
          </a:p>
          <a:p>
            <a:endParaRPr kumimoji="1" lang="zh-CN" altLang="en-US" dirty="0">
              <a:solidFill>
                <a:srgbClr val="002060"/>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8436447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6" name="矩形 45"/>
          <p:cNvSpPr/>
          <p:nvPr/>
        </p:nvSpPr>
        <p:spPr>
          <a:xfrm>
            <a:off x="2640947" y="333383"/>
            <a:ext cx="5300007" cy="338550"/>
          </a:xfrm>
          <a:prstGeom prst="rect">
            <a:avLst/>
          </a:prstGeom>
        </p:spPr>
        <p:txBody>
          <a:bodyPr wrap="square" lIns="91436" tIns="45718" rIns="91436" bIns="45718">
            <a:spAutoFit/>
          </a:bodyPr>
          <a:lstStyle/>
          <a:p>
            <a:pPr algn="ct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大型赛事级别分类</a:t>
            </a:r>
            <a:r>
              <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a:t>
            </a: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大型国际赛事 世锦赛与冬奥会</a:t>
            </a:r>
            <a:endPar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7428384-E5FB-B89D-89D6-2D61101266E0}"/>
              </a:ext>
            </a:extLst>
          </p:cNvPr>
          <p:cNvSpPr txBox="1"/>
          <p:nvPr/>
        </p:nvSpPr>
        <p:spPr>
          <a:xfrm>
            <a:off x="2403766" y="1341030"/>
            <a:ext cx="9635845" cy="1323439"/>
          </a:xfrm>
          <a:prstGeom prst="rect">
            <a:avLst/>
          </a:prstGeom>
          <a:noFill/>
        </p:spPr>
        <p:txBody>
          <a:bodyPr wrap="square">
            <a:spAutoFit/>
          </a:bodyPr>
          <a:lstStyle/>
          <a:p>
            <a:pPr algn="just"/>
            <a:r>
              <a:rPr lang="zh-CN" altLang="en-US" sz="1600" b="0" i="0" u="none" strike="noStrike" dirty="0">
                <a:solidFill>
                  <a:srgbClr val="002060"/>
                </a:solidFill>
                <a:effectLst/>
                <a:latin typeface="KaiTi" panose="02010609060101010101" pitchFamily="49" charset="-122"/>
                <a:ea typeface="KaiTi" panose="02010609060101010101" pitchFamily="49" charset="-122"/>
              </a:rPr>
              <a:t>如果这一年没有冬奥会，那么世锦赛就是一个赛季以来最重要的赛事，同时也是赛季的收官之战；它的比赛结果能决定下赛季的很多比赛席位。</a:t>
            </a:r>
          </a:p>
          <a:p>
            <a:pPr algn="just"/>
            <a:endParaRPr lang="zh-CN" altLang="en-US" sz="1600" b="0" i="0" u="none" strike="noStrike" dirty="0">
              <a:solidFill>
                <a:srgbClr val="002060"/>
              </a:solidFill>
              <a:effectLst/>
              <a:latin typeface="KaiTi" panose="02010609060101010101" pitchFamily="49" charset="-122"/>
              <a:ea typeface="KaiTi" panose="02010609060101010101" pitchFamily="49" charset="-122"/>
            </a:endParaRPr>
          </a:p>
          <a:p>
            <a:pPr algn="just"/>
            <a:r>
              <a:rPr lang="zh-CN" altLang="en-US" sz="1600" b="0" i="0" u="none" strike="noStrike" dirty="0">
                <a:solidFill>
                  <a:srgbClr val="002060"/>
                </a:solidFill>
                <a:effectLst/>
                <a:latin typeface="KaiTi" panose="02010609060101010101" pitchFamily="49" charset="-122"/>
                <a:ea typeface="KaiTi" panose="02010609060101010101" pitchFamily="49" charset="-122"/>
              </a:rPr>
              <a:t>例如之前提到的大奖赛分站的个数，还有下赛季世锦赛每个国家可参加的人数，而</a:t>
            </a:r>
            <a:r>
              <a:rPr lang="en-US" altLang="zh-CN" sz="1600" b="0" i="0" u="none" strike="noStrike" dirty="0">
                <a:solidFill>
                  <a:srgbClr val="002060"/>
                </a:solidFill>
                <a:effectLst/>
                <a:latin typeface="KaiTi" panose="02010609060101010101" pitchFamily="49" charset="-122"/>
                <a:ea typeface="KaiTi" panose="02010609060101010101" pitchFamily="49" charset="-122"/>
              </a:rPr>
              <a:t>2021</a:t>
            </a:r>
            <a:r>
              <a:rPr lang="zh-CN" altLang="en-US" sz="1600" b="0" i="0" u="none" strike="noStrike" dirty="0">
                <a:solidFill>
                  <a:srgbClr val="002060"/>
                </a:solidFill>
                <a:effectLst/>
                <a:latin typeface="KaiTi" panose="02010609060101010101" pitchFamily="49" charset="-122"/>
                <a:ea typeface="KaiTi" panose="02010609060101010101" pitchFamily="49" charset="-122"/>
              </a:rPr>
              <a:t>年世锦赛的排名更是决定了</a:t>
            </a:r>
            <a:r>
              <a:rPr lang="en-US" altLang="zh-CN" sz="1600" b="0" i="0" u="none" strike="noStrike" dirty="0">
                <a:solidFill>
                  <a:srgbClr val="002060"/>
                </a:solidFill>
                <a:effectLst/>
                <a:latin typeface="KaiTi" panose="02010609060101010101" pitchFamily="49" charset="-122"/>
                <a:ea typeface="KaiTi" panose="02010609060101010101" pitchFamily="49" charset="-122"/>
              </a:rPr>
              <a:t>2022</a:t>
            </a:r>
            <a:r>
              <a:rPr lang="zh-CN" altLang="en-US" sz="1600" b="0" i="0" u="none" strike="noStrike" dirty="0">
                <a:solidFill>
                  <a:srgbClr val="002060"/>
                </a:solidFill>
                <a:effectLst/>
                <a:latin typeface="KaiTi" panose="02010609060101010101" pitchFamily="49" charset="-122"/>
                <a:ea typeface="KaiTi" panose="02010609060101010101" pitchFamily="49" charset="-122"/>
              </a:rPr>
              <a:t>北京冬奥的部分参加席位，重要程度可想而知。</a:t>
            </a:r>
          </a:p>
        </p:txBody>
      </p:sp>
      <p:pic>
        <p:nvPicPr>
          <p:cNvPr id="10" name="图片 9">
            <a:extLst>
              <a:ext uri="{FF2B5EF4-FFF2-40B4-BE49-F238E27FC236}">
                <a16:creationId xmlns:a16="http://schemas.microsoft.com/office/drawing/2014/main" id="{B123AC76-D651-A9B1-7E3E-67A14AD196E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0592" y="767247"/>
            <a:ext cx="3642987" cy="2185792"/>
          </a:xfrm>
          <a:prstGeom prst="rect">
            <a:avLst/>
          </a:prstGeom>
        </p:spPr>
      </p:pic>
      <p:sp>
        <p:nvSpPr>
          <p:cNvPr id="11" name="文本框 10">
            <a:extLst>
              <a:ext uri="{FF2B5EF4-FFF2-40B4-BE49-F238E27FC236}">
                <a16:creationId xmlns:a16="http://schemas.microsoft.com/office/drawing/2014/main" id="{BB4EE50B-AFCA-F63D-2AFC-CAC722C1EA52}"/>
              </a:ext>
            </a:extLst>
          </p:cNvPr>
          <p:cNvSpPr txBox="1"/>
          <p:nvPr/>
        </p:nvSpPr>
        <p:spPr>
          <a:xfrm>
            <a:off x="800964" y="2911499"/>
            <a:ext cx="10758425" cy="3816429"/>
          </a:xfrm>
          <a:custGeom>
            <a:avLst/>
            <a:gdLst>
              <a:gd name="connsiteX0" fmla="*/ 0 w 10758425"/>
              <a:gd name="connsiteY0" fmla="*/ 0 h 3816429"/>
              <a:gd name="connsiteX1" fmla="*/ 564817 w 10758425"/>
              <a:gd name="connsiteY1" fmla="*/ 0 h 3816429"/>
              <a:gd name="connsiteX2" fmla="*/ 914466 w 10758425"/>
              <a:gd name="connsiteY2" fmla="*/ 0 h 3816429"/>
              <a:gd name="connsiteX3" fmla="*/ 1802036 w 10758425"/>
              <a:gd name="connsiteY3" fmla="*/ 0 h 3816429"/>
              <a:gd name="connsiteX4" fmla="*/ 2366853 w 10758425"/>
              <a:gd name="connsiteY4" fmla="*/ 0 h 3816429"/>
              <a:gd name="connsiteX5" fmla="*/ 2931671 w 10758425"/>
              <a:gd name="connsiteY5" fmla="*/ 0 h 3816429"/>
              <a:gd name="connsiteX6" fmla="*/ 3819241 w 10758425"/>
              <a:gd name="connsiteY6" fmla="*/ 0 h 3816429"/>
              <a:gd name="connsiteX7" fmla="*/ 4276474 w 10758425"/>
              <a:gd name="connsiteY7" fmla="*/ 0 h 3816429"/>
              <a:gd name="connsiteX8" fmla="*/ 5164044 w 10758425"/>
              <a:gd name="connsiteY8" fmla="*/ 0 h 3816429"/>
              <a:gd name="connsiteX9" fmla="*/ 6051614 w 10758425"/>
              <a:gd name="connsiteY9" fmla="*/ 0 h 3816429"/>
              <a:gd name="connsiteX10" fmla="*/ 6724016 w 10758425"/>
              <a:gd name="connsiteY10" fmla="*/ 0 h 3816429"/>
              <a:gd name="connsiteX11" fmla="*/ 7611586 w 10758425"/>
              <a:gd name="connsiteY11" fmla="*/ 0 h 3816429"/>
              <a:gd name="connsiteX12" fmla="*/ 8176403 w 10758425"/>
              <a:gd name="connsiteY12" fmla="*/ 0 h 3816429"/>
              <a:gd name="connsiteX13" fmla="*/ 8741220 w 10758425"/>
              <a:gd name="connsiteY13" fmla="*/ 0 h 3816429"/>
              <a:gd name="connsiteX14" fmla="*/ 9521206 w 10758425"/>
              <a:gd name="connsiteY14" fmla="*/ 0 h 3816429"/>
              <a:gd name="connsiteX15" fmla="*/ 10086023 w 10758425"/>
              <a:gd name="connsiteY15" fmla="*/ 0 h 3816429"/>
              <a:gd name="connsiteX16" fmla="*/ 10758425 w 10758425"/>
              <a:gd name="connsiteY16" fmla="*/ 0 h 3816429"/>
              <a:gd name="connsiteX17" fmla="*/ 10758425 w 10758425"/>
              <a:gd name="connsiteY17" fmla="*/ 712400 h 3816429"/>
              <a:gd name="connsiteX18" fmla="*/ 10758425 w 10758425"/>
              <a:gd name="connsiteY18" fmla="*/ 1386636 h 3816429"/>
              <a:gd name="connsiteX19" fmla="*/ 10758425 w 10758425"/>
              <a:gd name="connsiteY19" fmla="*/ 2060872 h 3816429"/>
              <a:gd name="connsiteX20" fmla="*/ 10758425 w 10758425"/>
              <a:gd name="connsiteY20" fmla="*/ 2582450 h 3816429"/>
              <a:gd name="connsiteX21" fmla="*/ 10758425 w 10758425"/>
              <a:gd name="connsiteY21" fmla="*/ 3142193 h 3816429"/>
              <a:gd name="connsiteX22" fmla="*/ 10758425 w 10758425"/>
              <a:gd name="connsiteY22" fmla="*/ 3816429 h 3816429"/>
              <a:gd name="connsiteX23" fmla="*/ 10193608 w 10758425"/>
              <a:gd name="connsiteY23" fmla="*/ 3816429 h 3816429"/>
              <a:gd name="connsiteX24" fmla="*/ 9521206 w 10758425"/>
              <a:gd name="connsiteY24" fmla="*/ 3816429 h 3816429"/>
              <a:gd name="connsiteX25" fmla="*/ 9171557 w 10758425"/>
              <a:gd name="connsiteY25" fmla="*/ 3816429 h 3816429"/>
              <a:gd name="connsiteX26" fmla="*/ 8821909 w 10758425"/>
              <a:gd name="connsiteY26" fmla="*/ 3816429 h 3816429"/>
              <a:gd name="connsiteX27" fmla="*/ 8149507 w 10758425"/>
              <a:gd name="connsiteY27" fmla="*/ 3816429 h 3816429"/>
              <a:gd name="connsiteX28" fmla="*/ 7692274 w 10758425"/>
              <a:gd name="connsiteY28" fmla="*/ 3816429 h 3816429"/>
              <a:gd name="connsiteX29" fmla="*/ 6912288 w 10758425"/>
              <a:gd name="connsiteY29" fmla="*/ 3816429 h 3816429"/>
              <a:gd name="connsiteX30" fmla="*/ 6455055 w 10758425"/>
              <a:gd name="connsiteY30" fmla="*/ 3816429 h 3816429"/>
              <a:gd name="connsiteX31" fmla="*/ 5675069 w 10758425"/>
              <a:gd name="connsiteY31" fmla="*/ 3816429 h 3816429"/>
              <a:gd name="connsiteX32" fmla="*/ 5325420 w 10758425"/>
              <a:gd name="connsiteY32" fmla="*/ 3816429 h 3816429"/>
              <a:gd name="connsiteX33" fmla="*/ 4545435 w 10758425"/>
              <a:gd name="connsiteY33" fmla="*/ 3816429 h 3816429"/>
              <a:gd name="connsiteX34" fmla="*/ 4088202 w 10758425"/>
              <a:gd name="connsiteY34" fmla="*/ 3816429 h 3816429"/>
              <a:gd name="connsiteX35" fmla="*/ 3738553 w 10758425"/>
              <a:gd name="connsiteY35" fmla="*/ 3816429 h 3816429"/>
              <a:gd name="connsiteX36" fmla="*/ 3281320 w 10758425"/>
              <a:gd name="connsiteY36" fmla="*/ 3816429 h 3816429"/>
              <a:gd name="connsiteX37" fmla="*/ 2501334 w 10758425"/>
              <a:gd name="connsiteY37" fmla="*/ 3816429 h 3816429"/>
              <a:gd name="connsiteX38" fmla="*/ 2044101 w 10758425"/>
              <a:gd name="connsiteY38" fmla="*/ 3816429 h 3816429"/>
              <a:gd name="connsiteX39" fmla="*/ 1694452 w 10758425"/>
              <a:gd name="connsiteY39" fmla="*/ 3816429 h 3816429"/>
              <a:gd name="connsiteX40" fmla="*/ 1237219 w 10758425"/>
              <a:gd name="connsiteY40" fmla="*/ 3816429 h 3816429"/>
              <a:gd name="connsiteX41" fmla="*/ 672402 w 10758425"/>
              <a:gd name="connsiteY41" fmla="*/ 3816429 h 3816429"/>
              <a:gd name="connsiteX42" fmla="*/ 0 w 10758425"/>
              <a:gd name="connsiteY42" fmla="*/ 3816429 h 3816429"/>
              <a:gd name="connsiteX43" fmla="*/ 0 w 10758425"/>
              <a:gd name="connsiteY43" fmla="*/ 3256686 h 3816429"/>
              <a:gd name="connsiteX44" fmla="*/ 0 w 10758425"/>
              <a:gd name="connsiteY44" fmla="*/ 2696943 h 3816429"/>
              <a:gd name="connsiteX45" fmla="*/ 0 w 10758425"/>
              <a:gd name="connsiteY45" fmla="*/ 2060872 h 3816429"/>
              <a:gd name="connsiteX46" fmla="*/ 0 w 10758425"/>
              <a:gd name="connsiteY46" fmla="*/ 1424800 h 3816429"/>
              <a:gd name="connsiteX47" fmla="*/ 0 w 10758425"/>
              <a:gd name="connsiteY47" fmla="*/ 788729 h 3816429"/>
              <a:gd name="connsiteX48" fmla="*/ 0 w 10758425"/>
              <a:gd name="connsiteY48" fmla="*/ 0 h 381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758425" h="3816429" extrusionOk="0">
                <a:moveTo>
                  <a:pt x="0" y="0"/>
                </a:moveTo>
                <a:cubicBezTo>
                  <a:pt x="229974" y="-19405"/>
                  <a:pt x="418166" y="5319"/>
                  <a:pt x="564817" y="0"/>
                </a:cubicBezTo>
                <a:cubicBezTo>
                  <a:pt x="711468" y="-5319"/>
                  <a:pt x="815795" y="9833"/>
                  <a:pt x="914466" y="0"/>
                </a:cubicBezTo>
                <a:cubicBezTo>
                  <a:pt x="1013137" y="-9833"/>
                  <a:pt x="1542195" y="-39208"/>
                  <a:pt x="1802036" y="0"/>
                </a:cubicBezTo>
                <a:cubicBezTo>
                  <a:pt x="2061877" y="39208"/>
                  <a:pt x="2220086" y="-13469"/>
                  <a:pt x="2366853" y="0"/>
                </a:cubicBezTo>
                <a:cubicBezTo>
                  <a:pt x="2513620" y="13469"/>
                  <a:pt x="2773329" y="6214"/>
                  <a:pt x="2931671" y="0"/>
                </a:cubicBezTo>
                <a:cubicBezTo>
                  <a:pt x="3090013" y="-6214"/>
                  <a:pt x="3389496" y="38682"/>
                  <a:pt x="3819241" y="0"/>
                </a:cubicBezTo>
                <a:cubicBezTo>
                  <a:pt x="4248986" y="-38682"/>
                  <a:pt x="4165342" y="8316"/>
                  <a:pt x="4276474" y="0"/>
                </a:cubicBezTo>
                <a:cubicBezTo>
                  <a:pt x="4387606" y="-8316"/>
                  <a:pt x="4896660" y="-44088"/>
                  <a:pt x="5164044" y="0"/>
                </a:cubicBezTo>
                <a:cubicBezTo>
                  <a:pt x="5431428" y="44088"/>
                  <a:pt x="5769694" y="-36098"/>
                  <a:pt x="6051614" y="0"/>
                </a:cubicBezTo>
                <a:cubicBezTo>
                  <a:pt x="6333534" y="36098"/>
                  <a:pt x="6463513" y="15141"/>
                  <a:pt x="6724016" y="0"/>
                </a:cubicBezTo>
                <a:cubicBezTo>
                  <a:pt x="6984519" y="-15141"/>
                  <a:pt x="7342164" y="-23390"/>
                  <a:pt x="7611586" y="0"/>
                </a:cubicBezTo>
                <a:cubicBezTo>
                  <a:pt x="7881008" y="23390"/>
                  <a:pt x="7962031" y="21829"/>
                  <a:pt x="8176403" y="0"/>
                </a:cubicBezTo>
                <a:cubicBezTo>
                  <a:pt x="8390775" y="-21829"/>
                  <a:pt x="8470422" y="-15499"/>
                  <a:pt x="8741220" y="0"/>
                </a:cubicBezTo>
                <a:cubicBezTo>
                  <a:pt x="9012018" y="15499"/>
                  <a:pt x="9205673" y="31056"/>
                  <a:pt x="9521206" y="0"/>
                </a:cubicBezTo>
                <a:cubicBezTo>
                  <a:pt x="9836739" y="-31056"/>
                  <a:pt x="9909242" y="-26597"/>
                  <a:pt x="10086023" y="0"/>
                </a:cubicBezTo>
                <a:cubicBezTo>
                  <a:pt x="10262804" y="26597"/>
                  <a:pt x="10514529" y="-4755"/>
                  <a:pt x="10758425" y="0"/>
                </a:cubicBezTo>
                <a:cubicBezTo>
                  <a:pt x="10772565" y="315810"/>
                  <a:pt x="10770036" y="559499"/>
                  <a:pt x="10758425" y="712400"/>
                </a:cubicBezTo>
                <a:cubicBezTo>
                  <a:pt x="10746814" y="865301"/>
                  <a:pt x="10732447" y="1220962"/>
                  <a:pt x="10758425" y="1386636"/>
                </a:cubicBezTo>
                <a:cubicBezTo>
                  <a:pt x="10784403" y="1552310"/>
                  <a:pt x="10746279" y="1778419"/>
                  <a:pt x="10758425" y="2060872"/>
                </a:cubicBezTo>
                <a:cubicBezTo>
                  <a:pt x="10770571" y="2343325"/>
                  <a:pt x="10732441" y="2397754"/>
                  <a:pt x="10758425" y="2582450"/>
                </a:cubicBezTo>
                <a:cubicBezTo>
                  <a:pt x="10784409" y="2767146"/>
                  <a:pt x="10738642" y="2922553"/>
                  <a:pt x="10758425" y="3142193"/>
                </a:cubicBezTo>
                <a:cubicBezTo>
                  <a:pt x="10778208" y="3361833"/>
                  <a:pt x="10735968" y="3653926"/>
                  <a:pt x="10758425" y="3816429"/>
                </a:cubicBezTo>
                <a:cubicBezTo>
                  <a:pt x="10532355" y="3795117"/>
                  <a:pt x="10329968" y="3790458"/>
                  <a:pt x="10193608" y="3816429"/>
                </a:cubicBezTo>
                <a:cubicBezTo>
                  <a:pt x="10057248" y="3842400"/>
                  <a:pt x="9838888" y="3783906"/>
                  <a:pt x="9521206" y="3816429"/>
                </a:cubicBezTo>
                <a:cubicBezTo>
                  <a:pt x="9203524" y="3848952"/>
                  <a:pt x="9272118" y="3809457"/>
                  <a:pt x="9171557" y="3816429"/>
                </a:cubicBezTo>
                <a:cubicBezTo>
                  <a:pt x="9070996" y="3823401"/>
                  <a:pt x="8967645" y="3817636"/>
                  <a:pt x="8821909" y="3816429"/>
                </a:cubicBezTo>
                <a:cubicBezTo>
                  <a:pt x="8676173" y="3815222"/>
                  <a:pt x="8328255" y="3793259"/>
                  <a:pt x="8149507" y="3816429"/>
                </a:cubicBezTo>
                <a:cubicBezTo>
                  <a:pt x="7970759" y="3839599"/>
                  <a:pt x="7842862" y="3828197"/>
                  <a:pt x="7692274" y="3816429"/>
                </a:cubicBezTo>
                <a:cubicBezTo>
                  <a:pt x="7541686" y="3804661"/>
                  <a:pt x="7194064" y="3843145"/>
                  <a:pt x="6912288" y="3816429"/>
                </a:cubicBezTo>
                <a:cubicBezTo>
                  <a:pt x="6630512" y="3789713"/>
                  <a:pt x="6632551" y="3805722"/>
                  <a:pt x="6455055" y="3816429"/>
                </a:cubicBezTo>
                <a:cubicBezTo>
                  <a:pt x="6277559" y="3827136"/>
                  <a:pt x="5873516" y="3809989"/>
                  <a:pt x="5675069" y="3816429"/>
                </a:cubicBezTo>
                <a:cubicBezTo>
                  <a:pt x="5476622" y="3822869"/>
                  <a:pt x="5499916" y="3806643"/>
                  <a:pt x="5325420" y="3816429"/>
                </a:cubicBezTo>
                <a:cubicBezTo>
                  <a:pt x="5150924" y="3826215"/>
                  <a:pt x="4872535" y="3810304"/>
                  <a:pt x="4545435" y="3816429"/>
                </a:cubicBezTo>
                <a:cubicBezTo>
                  <a:pt x="4218335" y="3822554"/>
                  <a:pt x="4192189" y="3811864"/>
                  <a:pt x="4088202" y="3816429"/>
                </a:cubicBezTo>
                <a:cubicBezTo>
                  <a:pt x="3984215" y="3820994"/>
                  <a:pt x="3868776" y="3801140"/>
                  <a:pt x="3738553" y="3816429"/>
                </a:cubicBezTo>
                <a:cubicBezTo>
                  <a:pt x="3608330" y="3831718"/>
                  <a:pt x="3413463" y="3835949"/>
                  <a:pt x="3281320" y="3816429"/>
                </a:cubicBezTo>
                <a:cubicBezTo>
                  <a:pt x="3149177" y="3796909"/>
                  <a:pt x="2726352" y="3789681"/>
                  <a:pt x="2501334" y="3816429"/>
                </a:cubicBezTo>
                <a:cubicBezTo>
                  <a:pt x="2276316" y="3843177"/>
                  <a:pt x="2243325" y="3832555"/>
                  <a:pt x="2044101" y="3816429"/>
                </a:cubicBezTo>
                <a:cubicBezTo>
                  <a:pt x="1844877" y="3800303"/>
                  <a:pt x="1834230" y="3817745"/>
                  <a:pt x="1694452" y="3816429"/>
                </a:cubicBezTo>
                <a:cubicBezTo>
                  <a:pt x="1554674" y="3815113"/>
                  <a:pt x="1368123" y="3837903"/>
                  <a:pt x="1237219" y="3816429"/>
                </a:cubicBezTo>
                <a:cubicBezTo>
                  <a:pt x="1106315" y="3794955"/>
                  <a:pt x="867238" y="3802860"/>
                  <a:pt x="672402" y="3816429"/>
                </a:cubicBezTo>
                <a:cubicBezTo>
                  <a:pt x="477566" y="3829998"/>
                  <a:pt x="184981" y="3831429"/>
                  <a:pt x="0" y="3816429"/>
                </a:cubicBezTo>
                <a:cubicBezTo>
                  <a:pt x="15081" y="3537252"/>
                  <a:pt x="-19695" y="3412771"/>
                  <a:pt x="0" y="3256686"/>
                </a:cubicBezTo>
                <a:cubicBezTo>
                  <a:pt x="19695" y="3100601"/>
                  <a:pt x="16060" y="2959143"/>
                  <a:pt x="0" y="2696943"/>
                </a:cubicBezTo>
                <a:cubicBezTo>
                  <a:pt x="-16060" y="2434743"/>
                  <a:pt x="-16584" y="2318452"/>
                  <a:pt x="0" y="2060872"/>
                </a:cubicBezTo>
                <a:cubicBezTo>
                  <a:pt x="16584" y="1803292"/>
                  <a:pt x="24255" y="1634549"/>
                  <a:pt x="0" y="1424800"/>
                </a:cubicBezTo>
                <a:cubicBezTo>
                  <a:pt x="-24255" y="1215051"/>
                  <a:pt x="-19181" y="1051493"/>
                  <a:pt x="0" y="788729"/>
                </a:cubicBezTo>
                <a:cubicBezTo>
                  <a:pt x="19181" y="525965"/>
                  <a:pt x="14178" y="240826"/>
                  <a:pt x="0" y="0"/>
                </a:cubicBezTo>
                <a:close/>
              </a:path>
            </a:pathLst>
          </a:custGeom>
          <a:noFill/>
          <a:ln w="34925" cmpd="sng">
            <a:solidFill>
              <a:schemeClr val="accent5">
                <a:lumMod val="75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gn="ctr"/>
            <a:r>
              <a:rPr kumimoji="1" lang="zh-CN" altLang="en-US" sz="1800" b="1" dirty="0">
                <a:solidFill>
                  <a:srgbClr val="002060"/>
                </a:solidFill>
                <a:latin typeface="KaiTi" panose="02010609060101010101" pitchFamily="49" charset="-122"/>
                <a:ea typeface="KaiTi" panose="02010609060101010101" pitchFamily="49" charset="-122"/>
              </a:rPr>
              <a:t>世锦赛与冬奥会参赛名额分配</a:t>
            </a:r>
            <a:endParaRPr kumimoji="1" lang="en-US" altLang="zh-CN" sz="1800" b="1" dirty="0">
              <a:solidFill>
                <a:srgbClr val="002060"/>
              </a:solidFill>
              <a:latin typeface="KaiTi" panose="02010609060101010101" pitchFamily="49" charset="-122"/>
              <a:ea typeface="KaiTi" panose="02010609060101010101" pitchFamily="49" charset="-122"/>
            </a:endParaRPr>
          </a:p>
          <a:p>
            <a:r>
              <a:rPr kumimoji="1" lang="en-US" altLang="zh-CN" sz="1600" dirty="0">
                <a:latin typeface="KaiTi" panose="02010609060101010101" pitchFamily="49" charset="-122"/>
                <a:ea typeface="KaiTi" panose="02010609060101010101" pitchFamily="49" charset="-122"/>
              </a:rPr>
              <a:t>·</a:t>
            </a:r>
            <a:r>
              <a:rPr kumimoji="1" lang="zh-CN" altLang="en-US" sz="1600" dirty="0">
                <a:latin typeface="KaiTi" panose="02010609060101010101" pitchFamily="49" charset="-122"/>
                <a:ea typeface="KaiTi" panose="02010609060101010101" pitchFamily="49" charset="-122"/>
              </a:rPr>
              <a:t>世锦赛名次</a:t>
            </a:r>
            <a:r>
              <a:rPr kumimoji="1" lang="en-US" altLang="zh-CN" sz="1600" dirty="0">
                <a:latin typeface="KaiTi" panose="02010609060101010101" pitchFamily="49" charset="-122"/>
                <a:ea typeface="KaiTi" panose="02010609060101010101" pitchFamily="49" charset="-122"/>
              </a:rPr>
              <a:t>/</a:t>
            </a:r>
            <a:r>
              <a:rPr kumimoji="1" lang="zh-CN" altLang="en-US" sz="1600" dirty="0">
                <a:latin typeface="KaiTi" panose="02010609060101010101" pitchFamily="49" charset="-122"/>
                <a:ea typeface="KaiTi" panose="02010609060101010101" pitchFamily="49" charset="-122"/>
              </a:rPr>
              <a:t>积分计算                        </a:t>
            </a:r>
            <a:r>
              <a:rPr kumimoji="1" lang="en-US" altLang="zh-CN" sz="1600" dirty="0">
                <a:latin typeface="KaiTi" panose="02010609060101010101" pitchFamily="49" charset="-122"/>
                <a:ea typeface="KaiTi" panose="02010609060101010101" pitchFamily="49" charset="-122"/>
              </a:rPr>
              <a:t>·</a:t>
            </a:r>
            <a:r>
              <a:rPr kumimoji="1" lang="zh-CN" altLang="en-US" sz="1600" dirty="0">
                <a:latin typeface="KaiTi" panose="02010609060101010101" pitchFamily="49" charset="-122"/>
                <a:ea typeface="KaiTi" panose="02010609060101010101" pitchFamily="49" charset="-122"/>
              </a:rPr>
              <a:t>冬奥会名额</a:t>
            </a:r>
            <a:endParaRPr kumimoji="1" lang="en-US" altLang="zh-CN" sz="1600" dirty="0">
              <a:latin typeface="KaiTi" panose="02010609060101010101" pitchFamily="49" charset="-122"/>
              <a:ea typeface="KaiTi" panose="02010609060101010101" pitchFamily="49" charset="-122"/>
            </a:endParaRPr>
          </a:p>
          <a:p>
            <a:pPr algn="r"/>
            <a:r>
              <a:rPr kumimoji="1" lang="zh-CN" altLang="en-US" sz="1600" dirty="0">
                <a:latin typeface="KaiTi" panose="02010609060101010101" pitchFamily="49" charset="-122"/>
                <a:ea typeface="KaiTi" panose="02010609060101010101" pitchFamily="49" charset="-122"/>
              </a:rPr>
              <a:t>                                     </a:t>
            </a:r>
            <a:r>
              <a:rPr lang="en-US" altLang="zh-CN" sz="1600" b="0" i="0" u="none" strike="noStrike" dirty="0">
                <a:effectLst/>
                <a:latin typeface="KaiTi" panose="02010609060101010101" pitchFamily="49" charset="-122"/>
                <a:ea typeface="KaiTi" panose="02010609060101010101" pitchFamily="49" charset="-122"/>
              </a:rPr>
              <a:t>2022</a:t>
            </a:r>
            <a:r>
              <a:rPr lang="zh-CN" altLang="en-US" sz="1600" b="0" i="0" u="none" strike="noStrike" dirty="0">
                <a:effectLst/>
                <a:latin typeface="KaiTi" panose="02010609060101010101" pitchFamily="49" charset="-122"/>
                <a:ea typeface="KaiTi" panose="02010609060101010101" pitchFamily="49" charset="-122"/>
              </a:rPr>
              <a:t>京张冬奥会的名额分配主要由两种方式确定</a:t>
            </a:r>
            <a:endParaRPr lang="en-US" altLang="zh-CN" sz="1600" b="0" i="0" u="none" strike="noStrike" dirty="0">
              <a:effectLst/>
              <a:latin typeface="KaiTi" panose="02010609060101010101" pitchFamily="49" charset="-122"/>
              <a:ea typeface="KaiTi" panose="02010609060101010101" pitchFamily="49" charset="-122"/>
            </a:endParaRPr>
          </a:p>
          <a:p>
            <a:pPr algn="r"/>
            <a:r>
              <a:rPr lang="zh-CN" altLang="en-US" sz="1600" b="0" i="0" u="none" strike="noStrike" dirty="0">
                <a:effectLst/>
                <a:latin typeface="KaiTi" panose="02010609060101010101" pitchFamily="49" charset="-122"/>
                <a:ea typeface="KaiTi" panose="02010609060101010101" pitchFamily="49" charset="-122"/>
              </a:rPr>
              <a:t>一是</a:t>
            </a:r>
            <a:r>
              <a:rPr lang="en-US" altLang="zh-CN" sz="1600" b="0" i="0" u="none" strike="noStrike" dirty="0">
                <a:effectLst/>
                <a:latin typeface="KaiTi" panose="02010609060101010101" pitchFamily="49" charset="-122"/>
                <a:ea typeface="KaiTi" panose="02010609060101010101" pitchFamily="49" charset="-122"/>
              </a:rPr>
              <a:t>2021</a:t>
            </a:r>
            <a:r>
              <a:rPr lang="zh-CN" altLang="en-US" sz="1600" b="0" i="0" u="none" strike="noStrike" dirty="0">
                <a:effectLst/>
                <a:latin typeface="KaiTi" panose="02010609060101010101" pitchFamily="49" charset="-122"/>
                <a:ea typeface="KaiTi" panose="02010609060101010101" pitchFamily="49" charset="-122"/>
              </a:rPr>
              <a:t>年世锦赛排名、 二是</a:t>
            </a:r>
            <a:r>
              <a:rPr lang="en-US" altLang="zh-CN" sz="1600" b="0" i="0" u="none" strike="noStrike" dirty="0">
                <a:effectLst/>
                <a:latin typeface="KaiTi" panose="02010609060101010101" pitchFamily="49" charset="-122"/>
                <a:ea typeface="KaiTi" panose="02010609060101010101" pitchFamily="49" charset="-122"/>
              </a:rPr>
              <a:t>2021</a:t>
            </a:r>
            <a:r>
              <a:rPr lang="zh-CN" altLang="en-US" sz="1600" b="0" i="0" u="none" strike="noStrike" dirty="0">
                <a:effectLst/>
                <a:latin typeface="KaiTi" panose="02010609060101010101" pitchFamily="49" charset="-122"/>
                <a:ea typeface="KaiTi" panose="02010609060101010101" pitchFamily="49" charset="-122"/>
              </a:rPr>
              <a:t>年秋季的落选赛。</a:t>
            </a:r>
            <a:endParaRPr kumimoji="1" lang="en-US" altLang="zh-CN" sz="1600" dirty="0">
              <a:latin typeface="KaiTi" panose="02010609060101010101" pitchFamily="49" charset="-122"/>
              <a:ea typeface="KaiTi" panose="02010609060101010101" pitchFamily="49" charset="-122"/>
            </a:endParaRPr>
          </a:p>
          <a:p>
            <a:endParaRPr kumimoji="1" lang="en-US" altLang="zh-CN" sz="2000" dirty="0">
              <a:latin typeface="KaiTi" panose="02010609060101010101" pitchFamily="49" charset="-122"/>
              <a:ea typeface="KaiTi" panose="02010609060101010101" pitchFamily="49" charset="-122"/>
            </a:endParaRPr>
          </a:p>
          <a:p>
            <a:endParaRPr kumimoji="1" lang="en-US" altLang="zh-CN" sz="2000" dirty="0">
              <a:latin typeface="KaiTi" panose="02010609060101010101" pitchFamily="49" charset="-122"/>
              <a:ea typeface="KaiTi" panose="02010609060101010101" pitchFamily="49" charset="-122"/>
            </a:endParaRPr>
          </a:p>
          <a:p>
            <a:r>
              <a:rPr kumimoji="1" lang="en-US" altLang="zh-CN" sz="1600" dirty="0">
                <a:latin typeface="KaiTi" panose="02010609060101010101" pitchFamily="49" charset="-122"/>
                <a:ea typeface="KaiTi" panose="02010609060101010101" pitchFamily="49" charset="-122"/>
              </a:rPr>
              <a:t>·</a:t>
            </a:r>
            <a:r>
              <a:rPr kumimoji="1" lang="zh-CN" altLang="en-US" sz="1600" dirty="0">
                <a:latin typeface="KaiTi" panose="02010609060101010101" pitchFamily="49" charset="-122"/>
                <a:ea typeface="KaiTi" panose="02010609060101010101" pitchFamily="49" charset="-122"/>
              </a:rPr>
              <a:t>世锦赛名额</a:t>
            </a:r>
            <a:endParaRPr kumimoji="1" lang="en-US" altLang="zh-CN" sz="1600" dirty="0">
              <a:latin typeface="KaiTi" panose="02010609060101010101" pitchFamily="49" charset="-122"/>
              <a:ea typeface="KaiTi" panose="02010609060101010101" pitchFamily="49" charset="-122"/>
            </a:endParaRPr>
          </a:p>
          <a:p>
            <a:endParaRPr kumimoji="1" lang="en-US" altLang="zh-CN" sz="2000" dirty="0">
              <a:latin typeface="KaiTi" panose="02010609060101010101" pitchFamily="49" charset="-122"/>
              <a:ea typeface="KaiTi" panose="02010609060101010101" pitchFamily="49" charset="-122"/>
            </a:endParaRPr>
          </a:p>
          <a:p>
            <a:endParaRPr kumimoji="1" lang="en-US" altLang="zh-CN" sz="2000" dirty="0">
              <a:latin typeface="KaiTi" panose="02010609060101010101" pitchFamily="49" charset="-122"/>
              <a:ea typeface="KaiTi" panose="02010609060101010101" pitchFamily="49" charset="-122"/>
            </a:endParaRPr>
          </a:p>
          <a:p>
            <a:endParaRPr kumimoji="1" lang="en-US" altLang="zh-CN" sz="2000" dirty="0">
              <a:latin typeface="KaiTi" panose="02010609060101010101" pitchFamily="49" charset="-122"/>
              <a:ea typeface="KaiTi" panose="02010609060101010101" pitchFamily="49" charset="-122"/>
            </a:endParaRPr>
          </a:p>
          <a:p>
            <a:endParaRPr kumimoji="1" lang="en-US" altLang="zh-CN" sz="2000" dirty="0">
              <a:latin typeface="KaiTi" panose="02010609060101010101" pitchFamily="49" charset="-122"/>
              <a:ea typeface="KaiTi" panose="02010609060101010101" pitchFamily="49" charset="-122"/>
            </a:endParaRPr>
          </a:p>
          <a:p>
            <a:endParaRPr kumimoji="1" lang="en-US" altLang="zh-CN" sz="2000" dirty="0">
              <a:latin typeface="KaiTi" panose="02010609060101010101" pitchFamily="49" charset="-122"/>
              <a:ea typeface="KaiTi" panose="02010609060101010101" pitchFamily="49" charset="-122"/>
            </a:endParaRPr>
          </a:p>
          <a:p>
            <a:endParaRPr kumimoji="1" lang="en-US" altLang="zh-CN" sz="2000" dirty="0">
              <a:latin typeface="KaiTi" panose="02010609060101010101" pitchFamily="49" charset="-122"/>
              <a:ea typeface="KaiTi" panose="02010609060101010101" pitchFamily="49" charset="-122"/>
            </a:endParaRPr>
          </a:p>
        </p:txBody>
      </p:sp>
      <p:sp>
        <p:nvSpPr>
          <p:cNvPr id="12" name="文本框 11">
            <a:extLst>
              <a:ext uri="{FF2B5EF4-FFF2-40B4-BE49-F238E27FC236}">
                <a16:creationId xmlns:a16="http://schemas.microsoft.com/office/drawing/2014/main" id="{F573128C-985E-9C56-6729-3C4E07CCB658}"/>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花滑国际赛事</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pic>
        <p:nvPicPr>
          <p:cNvPr id="15" name="图片 14">
            <a:extLst>
              <a:ext uri="{FF2B5EF4-FFF2-40B4-BE49-F238E27FC236}">
                <a16:creationId xmlns:a16="http://schemas.microsoft.com/office/drawing/2014/main" id="{AF7E4E95-A4F8-2EE4-C7D5-BDFF6267AA8F}"/>
              </a:ext>
            </a:extLst>
          </p:cNvPr>
          <p:cNvPicPr>
            <a:picLocks noChangeAspect="1"/>
          </p:cNvPicPr>
          <p:nvPr/>
        </p:nvPicPr>
        <p:blipFill>
          <a:blip r:embed="rId5"/>
          <a:stretch>
            <a:fillRect/>
          </a:stretch>
        </p:blipFill>
        <p:spPr>
          <a:xfrm>
            <a:off x="1156073" y="3526822"/>
            <a:ext cx="2549028" cy="910367"/>
          </a:xfrm>
          <a:prstGeom prst="rect">
            <a:avLst/>
          </a:prstGeom>
        </p:spPr>
      </p:pic>
      <p:pic>
        <p:nvPicPr>
          <p:cNvPr id="16" name="图片 15">
            <a:extLst>
              <a:ext uri="{FF2B5EF4-FFF2-40B4-BE49-F238E27FC236}">
                <a16:creationId xmlns:a16="http://schemas.microsoft.com/office/drawing/2014/main" id="{BDE74F59-A7B1-A49A-27F4-2B872D5759ED}"/>
              </a:ext>
            </a:extLst>
          </p:cNvPr>
          <p:cNvPicPr>
            <a:picLocks noChangeAspect="1"/>
          </p:cNvPicPr>
          <p:nvPr/>
        </p:nvPicPr>
        <p:blipFill rotWithShape="1">
          <a:blip r:embed="rId6"/>
          <a:srcRect l="1641" t="7599"/>
          <a:stretch/>
        </p:blipFill>
        <p:spPr>
          <a:xfrm>
            <a:off x="1156073" y="4808721"/>
            <a:ext cx="3328846" cy="1056196"/>
          </a:xfrm>
          <a:prstGeom prst="rect">
            <a:avLst/>
          </a:prstGeom>
        </p:spPr>
      </p:pic>
      <p:sp>
        <p:nvSpPr>
          <p:cNvPr id="17" name="文本框 16">
            <a:extLst>
              <a:ext uri="{FF2B5EF4-FFF2-40B4-BE49-F238E27FC236}">
                <a16:creationId xmlns:a16="http://schemas.microsoft.com/office/drawing/2014/main" id="{FDDF1552-439F-6A9A-6066-57B36E7BD0FA}"/>
              </a:ext>
            </a:extLst>
          </p:cNvPr>
          <p:cNvSpPr txBox="1"/>
          <p:nvPr/>
        </p:nvSpPr>
        <p:spPr>
          <a:xfrm>
            <a:off x="1084692" y="5679860"/>
            <a:ext cx="5011308" cy="1077218"/>
          </a:xfrm>
          <a:prstGeom prst="rect">
            <a:avLst/>
          </a:prstGeom>
          <a:noFill/>
        </p:spPr>
        <p:txBody>
          <a:bodyPr wrap="none" rtlCol="0">
            <a:spAutoFit/>
          </a:bodyPr>
          <a:lstStyle/>
          <a:p>
            <a:pPr algn="just"/>
            <a:r>
              <a:rPr lang="en-US" altLang="zh-CN" sz="1600" b="1" i="0" u="none" strike="noStrike" dirty="0">
                <a:effectLst/>
                <a:latin typeface="KaiTi" panose="02010609060101010101" pitchFamily="49" charset="-122"/>
                <a:ea typeface="KaiTi" panose="02010609060101010101" pitchFamily="49" charset="-122"/>
              </a:rPr>
              <a:t>3</a:t>
            </a:r>
            <a:r>
              <a:rPr lang="zh-CN" altLang="en-US" sz="1600" b="1" i="0" u="none" strike="noStrike" dirty="0">
                <a:effectLst/>
                <a:latin typeface="KaiTi" panose="02010609060101010101" pitchFamily="49" charset="-122"/>
                <a:ea typeface="KaiTi" panose="02010609060101010101" pitchFamily="49" charset="-122"/>
              </a:rPr>
              <a:t>名额</a:t>
            </a:r>
            <a:r>
              <a:rPr lang="zh-CN" altLang="en-US" sz="1600" b="0" i="0" u="none" strike="noStrike" dirty="0">
                <a:effectLst/>
                <a:latin typeface="KaiTi" panose="02010609060101010101" pitchFamily="49" charset="-122"/>
                <a:ea typeface="KaiTi" panose="02010609060101010101" pitchFamily="49" charset="-122"/>
              </a:rPr>
              <a:t>：最好成绩的</a:t>
            </a:r>
            <a:r>
              <a:rPr lang="zh-CN" altLang="en-US" sz="1600" b="0" i="0" u="none" strike="noStrike" dirty="0">
                <a:solidFill>
                  <a:srgbClr val="000000"/>
                </a:solidFill>
                <a:effectLst/>
                <a:latin typeface="KaiTi" panose="02010609060101010101" pitchFamily="49" charset="-122"/>
                <a:ea typeface="KaiTi" panose="02010609060101010101" pitchFamily="49" charset="-122"/>
              </a:rPr>
              <a:t>两位</a:t>
            </a:r>
            <a:r>
              <a:rPr lang="zh-CN" altLang="en-US" sz="1600" b="0" i="0" u="none" strike="noStrike" dirty="0">
                <a:effectLst/>
                <a:latin typeface="KaiTi" panose="02010609060101010101" pitchFamily="49" charset="-122"/>
                <a:ea typeface="KaiTi" panose="02010609060101010101" pitchFamily="49" charset="-122"/>
              </a:rPr>
              <a:t>参赛者积分相加小于等于</a:t>
            </a:r>
            <a:r>
              <a:rPr lang="en-US" altLang="zh-CN" sz="1600" b="0" i="0" u="none" strike="noStrike" dirty="0">
                <a:effectLst/>
                <a:latin typeface="KaiTi" panose="02010609060101010101" pitchFamily="49" charset="-122"/>
                <a:ea typeface="KaiTi" panose="02010609060101010101" pitchFamily="49" charset="-122"/>
              </a:rPr>
              <a:t>13</a:t>
            </a:r>
            <a:r>
              <a:rPr lang="zh-CN" altLang="en-US" sz="1600" b="0" i="0" u="none" strike="noStrike" dirty="0">
                <a:effectLst/>
                <a:latin typeface="KaiTi" panose="02010609060101010101" pitchFamily="49" charset="-122"/>
                <a:ea typeface="KaiTi" panose="02010609060101010101" pitchFamily="49" charset="-122"/>
              </a:rPr>
              <a:t>；</a:t>
            </a:r>
            <a:endParaRPr lang="en-US" altLang="zh-CN" sz="1600" b="0" i="0" u="none" strike="noStrike" dirty="0">
              <a:effectLst/>
              <a:latin typeface="KaiTi" panose="02010609060101010101" pitchFamily="49" charset="-122"/>
              <a:ea typeface="KaiTi" panose="02010609060101010101" pitchFamily="49" charset="-122"/>
            </a:endParaRPr>
          </a:p>
          <a:p>
            <a:pPr algn="just"/>
            <a:r>
              <a:rPr lang="zh-CN" altLang="en-US" sz="1600" b="0" i="0" u="none" strike="noStrike" dirty="0">
                <a:effectLst/>
                <a:latin typeface="KaiTi" panose="02010609060101010101" pitchFamily="49" charset="-122"/>
                <a:ea typeface="KaiTi" panose="02010609060101010101" pitchFamily="49" charset="-122"/>
              </a:rPr>
              <a:t>（或）最好成绩的一位参赛者必须排名前二；</a:t>
            </a:r>
          </a:p>
          <a:p>
            <a:pPr algn="just"/>
            <a:r>
              <a:rPr lang="en-US" altLang="zh-CN" sz="1600" b="1" i="0" u="none" strike="noStrike" dirty="0">
                <a:effectLst/>
                <a:latin typeface="KaiTi" panose="02010609060101010101" pitchFamily="49" charset="-122"/>
                <a:ea typeface="KaiTi" panose="02010609060101010101" pitchFamily="49" charset="-122"/>
              </a:rPr>
              <a:t>2</a:t>
            </a:r>
            <a:r>
              <a:rPr lang="zh-CN" altLang="en-US" sz="1600" b="1" i="0" u="none" strike="noStrike" dirty="0">
                <a:effectLst/>
                <a:latin typeface="KaiTi" panose="02010609060101010101" pitchFamily="49" charset="-122"/>
                <a:ea typeface="KaiTi" panose="02010609060101010101" pitchFamily="49" charset="-122"/>
              </a:rPr>
              <a:t>名额</a:t>
            </a:r>
            <a:r>
              <a:rPr lang="zh-CN" altLang="en-US" sz="1600" b="0" i="0" u="none" strike="noStrike" dirty="0">
                <a:effectLst/>
                <a:latin typeface="KaiTi" panose="02010609060101010101" pitchFamily="49" charset="-122"/>
                <a:ea typeface="KaiTi" panose="02010609060101010101" pitchFamily="49" charset="-122"/>
              </a:rPr>
              <a:t>：最好成绩的</a:t>
            </a:r>
            <a:r>
              <a:rPr lang="zh-CN" altLang="en-US" sz="1600" b="0" i="0" u="none" strike="noStrike" dirty="0">
                <a:solidFill>
                  <a:srgbClr val="000000"/>
                </a:solidFill>
                <a:effectLst/>
                <a:latin typeface="KaiTi" panose="02010609060101010101" pitchFamily="49" charset="-122"/>
                <a:ea typeface="KaiTi" panose="02010609060101010101" pitchFamily="49" charset="-122"/>
              </a:rPr>
              <a:t>两位</a:t>
            </a:r>
            <a:r>
              <a:rPr lang="zh-CN" altLang="en-US" sz="1600" b="0" i="0" u="none" strike="noStrike" dirty="0">
                <a:effectLst/>
                <a:latin typeface="KaiTi" panose="02010609060101010101" pitchFamily="49" charset="-122"/>
                <a:ea typeface="KaiTi" panose="02010609060101010101" pitchFamily="49" charset="-122"/>
              </a:rPr>
              <a:t>参赛者积分相加小于等于</a:t>
            </a:r>
            <a:r>
              <a:rPr lang="en-US" altLang="zh-CN" sz="1600" b="0" i="0" u="none" strike="noStrike" dirty="0">
                <a:effectLst/>
                <a:latin typeface="KaiTi" panose="02010609060101010101" pitchFamily="49" charset="-122"/>
                <a:ea typeface="KaiTi" panose="02010609060101010101" pitchFamily="49" charset="-122"/>
              </a:rPr>
              <a:t>28</a:t>
            </a:r>
            <a:r>
              <a:rPr lang="zh-CN" altLang="en-US" sz="1600" b="0" i="0" u="none" strike="noStrike" dirty="0">
                <a:effectLst/>
                <a:latin typeface="KaiTi" panose="02010609060101010101" pitchFamily="49" charset="-122"/>
                <a:ea typeface="KaiTi" panose="02010609060101010101" pitchFamily="49" charset="-122"/>
              </a:rPr>
              <a:t>；</a:t>
            </a:r>
            <a:endParaRPr lang="en-US" altLang="zh-CN" sz="1600" b="0" i="0" u="none" strike="noStrike" dirty="0">
              <a:effectLst/>
              <a:latin typeface="KaiTi" panose="02010609060101010101" pitchFamily="49" charset="-122"/>
              <a:ea typeface="KaiTi" panose="02010609060101010101" pitchFamily="49" charset="-122"/>
            </a:endParaRPr>
          </a:p>
          <a:p>
            <a:pPr algn="just"/>
            <a:r>
              <a:rPr lang="zh-CN" altLang="en-US" sz="1600" b="0" i="0" u="none" strike="noStrike" dirty="0">
                <a:effectLst/>
                <a:latin typeface="KaiTi" panose="02010609060101010101" pitchFamily="49" charset="-122"/>
                <a:ea typeface="KaiTi" panose="02010609060101010101" pitchFamily="49" charset="-122"/>
              </a:rPr>
              <a:t>（或）最好成绩的一位参赛者必须排名前十</a:t>
            </a:r>
          </a:p>
        </p:txBody>
      </p:sp>
      <p:pic>
        <p:nvPicPr>
          <p:cNvPr id="5" name="图片 4">
            <a:extLst>
              <a:ext uri="{FF2B5EF4-FFF2-40B4-BE49-F238E27FC236}">
                <a16:creationId xmlns:a16="http://schemas.microsoft.com/office/drawing/2014/main" id="{B2EE1C61-CFCA-E0E5-5A0B-F2E02224D979}"/>
              </a:ext>
            </a:extLst>
          </p:cNvPr>
          <p:cNvPicPr>
            <a:picLocks noChangeAspect="1"/>
          </p:cNvPicPr>
          <p:nvPr/>
        </p:nvPicPr>
        <p:blipFill>
          <a:blip r:embed="rId7"/>
          <a:stretch>
            <a:fillRect/>
          </a:stretch>
        </p:blipFill>
        <p:spPr>
          <a:xfrm>
            <a:off x="6773430" y="4185160"/>
            <a:ext cx="4617606" cy="1151659"/>
          </a:xfrm>
          <a:prstGeom prst="rect">
            <a:avLst/>
          </a:prstGeom>
        </p:spPr>
      </p:pic>
      <p:sp>
        <p:nvSpPr>
          <p:cNvPr id="6" name="文本框 5">
            <a:extLst>
              <a:ext uri="{FF2B5EF4-FFF2-40B4-BE49-F238E27FC236}">
                <a16:creationId xmlns:a16="http://schemas.microsoft.com/office/drawing/2014/main" id="{D1B8E0C4-F1F8-135F-EF50-12203D60AD5E}"/>
              </a:ext>
            </a:extLst>
          </p:cNvPr>
          <p:cNvSpPr txBox="1"/>
          <p:nvPr/>
        </p:nvSpPr>
        <p:spPr>
          <a:xfrm>
            <a:off x="6316634" y="5324924"/>
            <a:ext cx="5074402" cy="1323439"/>
          </a:xfrm>
          <a:prstGeom prst="rect">
            <a:avLst/>
          </a:prstGeom>
          <a:noFill/>
        </p:spPr>
        <p:txBody>
          <a:bodyPr wrap="square" rtlCol="0">
            <a:spAutoFit/>
          </a:bodyPr>
          <a:lstStyle/>
          <a:p>
            <a:pPr algn="just"/>
            <a:r>
              <a:rPr lang="zh-CN" altLang="en-US" sz="1600" b="0" i="0" u="none" strike="noStrike" dirty="0">
                <a:solidFill>
                  <a:srgbClr val="002060"/>
                </a:solidFill>
                <a:effectLst/>
                <a:latin typeface="KaiTi" panose="02010609060101010101" pitchFamily="49" charset="-122"/>
                <a:ea typeface="KaiTi" panose="02010609060101010101" pitchFamily="49" charset="-122"/>
              </a:rPr>
              <a:t>京张冬奥的</a:t>
            </a:r>
            <a:r>
              <a:rPr lang="en-US" altLang="zh-CN" sz="1600" b="0" i="0" u="none" strike="noStrike" dirty="0">
                <a:solidFill>
                  <a:srgbClr val="002060"/>
                </a:solidFill>
                <a:effectLst/>
                <a:latin typeface="KaiTi" panose="02010609060101010101" pitchFamily="49" charset="-122"/>
                <a:ea typeface="KaiTi" panose="02010609060101010101" pitchFamily="49" charset="-122"/>
              </a:rPr>
              <a:t>24</a:t>
            </a:r>
            <a:r>
              <a:rPr lang="zh-CN" altLang="en-US" sz="1600" b="0" i="0" u="none" strike="noStrike" dirty="0">
                <a:solidFill>
                  <a:srgbClr val="002060"/>
                </a:solidFill>
                <a:effectLst/>
                <a:latin typeface="KaiTi" panose="02010609060101010101" pitchFamily="49" charset="-122"/>
                <a:ea typeface="KaiTi" panose="02010609060101010101" pitchFamily="49" charset="-122"/>
              </a:rPr>
              <a:t>个男单</a:t>
            </a:r>
            <a:r>
              <a:rPr lang="en-US" altLang="zh-CN" sz="1600" b="0" i="0" u="none" strike="noStrike" dirty="0">
                <a:solidFill>
                  <a:srgbClr val="002060"/>
                </a:solidFill>
                <a:effectLst/>
                <a:latin typeface="KaiTi" panose="02010609060101010101" pitchFamily="49" charset="-122"/>
                <a:ea typeface="KaiTi" panose="02010609060101010101" pitchFamily="49" charset="-122"/>
              </a:rPr>
              <a:t>/</a:t>
            </a:r>
            <a:r>
              <a:rPr lang="zh-CN" altLang="en-US" sz="1600" b="0" i="0" u="none" strike="noStrike" dirty="0">
                <a:solidFill>
                  <a:srgbClr val="002060"/>
                </a:solidFill>
                <a:effectLst/>
                <a:latin typeface="KaiTi" panose="02010609060101010101" pitchFamily="49" charset="-122"/>
                <a:ea typeface="KaiTi" panose="02010609060101010101" pitchFamily="49" charset="-122"/>
              </a:rPr>
              <a:t>女单席位，</a:t>
            </a:r>
            <a:r>
              <a:rPr lang="en-US" altLang="zh-CN" sz="1600" b="0" i="0" u="none" strike="noStrike" dirty="0">
                <a:solidFill>
                  <a:srgbClr val="002060"/>
                </a:solidFill>
                <a:effectLst/>
                <a:latin typeface="KaiTi" panose="02010609060101010101" pitchFamily="49" charset="-122"/>
                <a:ea typeface="KaiTi" panose="02010609060101010101" pitchFamily="49" charset="-122"/>
              </a:rPr>
              <a:t>16</a:t>
            </a:r>
            <a:r>
              <a:rPr lang="zh-CN" altLang="en-US" sz="1600" b="0" i="0" u="none" strike="noStrike" dirty="0">
                <a:solidFill>
                  <a:srgbClr val="002060"/>
                </a:solidFill>
                <a:effectLst/>
                <a:latin typeface="KaiTi" panose="02010609060101010101" pitchFamily="49" charset="-122"/>
                <a:ea typeface="KaiTi" panose="02010609060101010101" pitchFamily="49" charset="-122"/>
              </a:rPr>
              <a:t>队双人席位，</a:t>
            </a:r>
            <a:r>
              <a:rPr lang="en-US" altLang="zh-CN" sz="1600" b="0" i="0" u="none" strike="noStrike" dirty="0">
                <a:solidFill>
                  <a:srgbClr val="002060"/>
                </a:solidFill>
                <a:effectLst/>
                <a:latin typeface="KaiTi" panose="02010609060101010101" pitchFamily="49" charset="-122"/>
                <a:ea typeface="KaiTi" panose="02010609060101010101" pitchFamily="49" charset="-122"/>
              </a:rPr>
              <a:t>19</a:t>
            </a:r>
            <a:r>
              <a:rPr lang="zh-CN" altLang="en-US" sz="1600" b="0" i="0" u="none" strike="noStrike" dirty="0">
                <a:solidFill>
                  <a:srgbClr val="002060"/>
                </a:solidFill>
                <a:effectLst/>
                <a:latin typeface="KaiTi" panose="02010609060101010101" pitchFamily="49" charset="-122"/>
                <a:ea typeface="KaiTi" panose="02010609060101010101" pitchFamily="49" charset="-122"/>
              </a:rPr>
              <a:t>队冰舞席位将通过</a:t>
            </a:r>
            <a:r>
              <a:rPr lang="en-US" altLang="zh-CN" sz="1600" b="0" i="0" u="none" strike="noStrike" dirty="0">
                <a:solidFill>
                  <a:srgbClr val="002060"/>
                </a:solidFill>
                <a:effectLst/>
                <a:latin typeface="KaiTi" panose="02010609060101010101" pitchFamily="49" charset="-122"/>
                <a:ea typeface="KaiTi" panose="02010609060101010101" pitchFamily="49" charset="-122"/>
              </a:rPr>
              <a:t>2021</a:t>
            </a:r>
            <a:r>
              <a:rPr lang="zh-CN" altLang="en-US" sz="1600" b="0" i="0" u="none" strike="noStrike" dirty="0">
                <a:solidFill>
                  <a:srgbClr val="002060"/>
                </a:solidFill>
                <a:effectLst/>
                <a:latin typeface="KaiTi" panose="02010609060101010101" pitchFamily="49" charset="-122"/>
                <a:ea typeface="KaiTi" panose="02010609060101010101" pitchFamily="49" charset="-122"/>
              </a:rPr>
              <a:t>年世锦赛排名按</a:t>
            </a:r>
            <a:r>
              <a:rPr lang="en-US" altLang="zh-CN" sz="1600" b="1" i="0" u="none" strike="noStrike" dirty="0">
                <a:solidFill>
                  <a:srgbClr val="002060"/>
                </a:solidFill>
                <a:effectLst/>
                <a:latin typeface="KaiTi" panose="02010609060101010101" pitchFamily="49" charset="-122"/>
                <a:ea typeface="KaiTi" panose="02010609060101010101" pitchFamily="49" charset="-122"/>
              </a:rPr>
              <a:t>3</a:t>
            </a:r>
            <a:r>
              <a:rPr lang="zh-CN" altLang="en-US" sz="1600" b="1" i="0" u="none" strike="noStrike" dirty="0">
                <a:solidFill>
                  <a:srgbClr val="002060"/>
                </a:solidFill>
                <a:effectLst/>
                <a:latin typeface="KaiTi" panose="02010609060101010101" pitchFamily="49" charset="-122"/>
                <a:ea typeface="KaiTi" panose="02010609060101010101" pitchFamily="49" charset="-122"/>
              </a:rPr>
              <a:t>名额、</a:t>
            </a:r>
            <a:r>
              <a:rPr lang="en-US" altLang="zh-CN" sz="1600" b="1" i="0" u="none" strike="noStrike" dirty="0">
                <a:solidFill>
                  <a:srgbClr val="002060"/>
                </a:solidFill>
                <a:effectLst/>
                <a:latin typeface="KaiTi" panose="02010609060101010101" pitchFamily="49" charset="-122"/>
                <a:ea typeface="KaiTi" panose="02010609060101010101" pitchFamily="49" charset="-122"/>
              </a:rPr>
              <a:t>2</a:t>
            </a:r>
            <a:r>
              <a:rPr lang="zh-CN" altLang="en-US" sz="1600" b="1" i="0" u="none" strike="noStrike" dirty="0">
                <a:solidFill>
                  <a:srgbClr val="002060"/>
                </a:solidFill>
                <a:effectLst/>
                <a:latin typeface="KaiTi" panose="02010609060101010101" pitchFamily="49" charset="-122"/>
                <a:ea typeface="KaiTi" panose="02010609060101010101" pitchFamily="49" charset="-122"/>
              </a:rPr>
              <a:t>名额规定</a:t>
            </a:r>
            <a:r>
              <a:rPr lang="zh-CN" altLang="en-US" sz="1600" b="0" i="0" u="none" strike="noStrike" dirty="0">
                <a:solidFill>
                  <a:srgbClr val="002060"/>
                </a:solidFill>
                <a:effectLst/>
                <a:latin typeface="KaiTi" panose="02010609060101010101" pitchFamily="49" charset="-122"/>
                <a:ea typeface="KaiTi" panose="02010609060101010101" pitchFamily="49" charset="-122"/>
              </a:rPr>
              <a:t>决定；如有剩余席位则按</a:t>
            </a:r>
            <a:r>
              <a:rPr lang="en-US" altLang="zh-CN" sz="1600" b="0" i="0" u="none" strike="noStrike" dirty="0">
                <a:solidFill>
                  <a:srgbClr val="002060"/>
                </a:solidFill>
                <a:effectLst/>
                <a:latin typeface="KaiTi" panose="02010609060101010101" pitchFamily="49" charset="-122"/>
                <a:ea typeface="KaiTi" panose="02010609060101010101" pitchFamily="49" charset="-122"/>
              </a:rPr>
              <a:t>1</a:t>
            </a:r>
            <a:r>
              <a:rPr lang="zh-CN" altLang="en-US" sz="1600" b="0" i="0" u="none" strike="noStrike" dirty="0">
                <a:solidFill>
                  <a:srgbClr val="002060"/>
                </a:solidFill>
                <a:effectLst/>
                <a:latin typeface="KaiTi" panose="02010609060101010101" pitchFamily="49" charset="-122"/>
                <a:ea typeface="KaiTi" panose="02010609060101010101" pitchFamily="49" charset="-122"/>
              </a:rPr>
              <a:t>名额根据世锦赛成绩取完。</a:t>
            </a:r>
          </a:p>
          <a:p>
            <a:r>
              <a:rPr lang="zh-CN" altLang="en-US" sz="1600" b="0" i="0" u="none" strike="noStrike" dirty="0">
                <a:solidFill>
                  <a:srgbClr val="002060"/>
                </a:solidFill>
                <a:effectLst/>
                <a:latin typeface="KaiTi" panose="02010609060101010101" pitchFamily="49" charset="-122"/>
                <a:ea typeface="KaiTi" panose="02010609060101010101" pitchFamily="49" charset="-122"/>
              </a:rPr>
              <a:t>男单</a:t>
            </a:r>
            <a:r>
              <a:rPr lang="en-US" altLang="zh-CN" sz="1600" b="0" i="0" u="none" strike="noStrike" dirty="0">
                <a:solidFill>
                  <a:srgbClr val="002060"/>
                </a:solidFill>
                <a:effectLst/>
                <a:latin typeface="KaiTi" panose="02010609060101010101" pitchFamily="49" charset="-122"/>
                <a:ea typeface="KaiTi" panose="02010609060101010101" pitchFamily="49" charset="-122"/>
              </a:rPr>
              <a:t>/</a:t>
            </a:r>
            <a:r>
              <a:rPr lang="zh-CN" altLang="en-US" sz="1600" b="0" i="0" u="none" strike="noStrike" dirty="0">
                <a:solidFill>
                  <a:srgbClr val="002060"/>
                </a:solidFill>
                <a:effectLst/>
                <a:latin typeface="KaiTi" panose="02010609060101010101" pitchFamily="49" charset="-122"/>
                <a:ea typeface="KaiTi" panose="02010609060101010101" pitchFamily="49" charset="-122"/>
              </a:rPr>
              <a:t>女单余下的</a:t>
            </a:r>
            <a:r>
              <a:rPr lang="en-US" altLang="zh-CN" sz="1600" b="0" i="0" u="none" strike="noStrike" dirty="0">
                <a:solidFill>
                  <a:srgbClr val="002060"/>
                </a:solidFill>
                <a:effectLst/>
                <a:latin typeface="KaiTi" panose="02010609060101010101" pitchFamily="49" charset="-122"/>
                <a:ea typeface="KaiTi" panose="02010609060101010101" pitchFamily="49" charset="-122"/>
              </a:rPr>
              <a:t>6</a:t>
            </a:r>
            <a:r>
              <a:rPr lang="zh-CN" altLang="en-US" sz="1600" b="0" i="0" u="none" strike="noStrike" dirty="0">
                <a:solidFill>
                  <a:srgbClr val="002060"/>
                </a:solidFill>
                <a:effectLst/>
                <a:latin typeface="KaiTi" panose="02010609060101010101" pitchFamily="49" charset="-122"/>
                <a:ea typeface="KaiTi" panose="02010609060101010101" pitchFamily="49" charset="-122"/>
              </a:rPr>
              <a:t>个席位，双人余下的</a:t>
            </a:r>
            <a:r>
              <a:rPr lang="en-US" altLang="zh-CN" sz="1600" b="0" i="0" u="none" strike="noStrike" dirty="0">
                <a:solidFill>
                  <a:srgbClr val="002060"/>
                </a:solidFill>
                <a:effectLst/>
                <a:latin typeface="KaiTi" panose="02010609060101010101" pitchFamily="49" charset="-122"/>
                <a:ea typeface="KaiTi" panose="02010609060101010101" pitchFamily="49" charset="-122"/>
              </a:rPr>
              <a:t>3</a:t>
            </a:r>
            <a:r>
              <a:rPr lang="zh-CN" altLang="en-US" sz="1600" b="0" i="0" u="none" strike="noStrike" dirty="0">
                <a:solidFill>
                  <a:srgbClr val="002060"/>
                </a:solidFill>
                <a:effectLst/>
                <a:latin typeface="KaiTi" panose="02010609060101010101" pitchFamily="49" charset="-122"/>
                <a:ea typeface="KaiTi" panose="02010609060101010101" pitchFamily="49" charset="-122"/>
              </a:rPr>
              <a:t>队席位，冰舞余下的</a:t>
            </a:r>
            <a:r>
              <a:rPr lang="en-US" altLang="zh-CN" sz="1600" b="0" i="0" u="none" strike="noStrike" dirty="0">
                <a:solidFill>
                  <a:srgbClr val="002060"/>
                </a:solidFill>
                <a:effectLst/>
                <a:latin typeface="KaiTi" panose="02010609060101010101" pitchFamily="49" charset="-122"/>
                <a:ea typeface="KaiTi" panose="02010609060101010101" pitchFamily="49" charset="-122"/>
              </a:rPr>
              <a:t>4</a:t>
            </a:r>
            <a:r>
              <a:rPr lang="zh-CN" altLang="en-US" sz="1600" b="0" i="0" u="none" strike="noStrike" dirty="0">
                <a:solidFill>
                  <a:srgbClr val="002060"/>
                </a:solidFill>
                <a:effectLst/>
                <a:latin typeface="KaiTi" panose="02010609060101010101" pitchFamily="49" charset="-122"/>
                <a:ea typeface="KaiTi" panose="02010609060101010101" pitchFamily="49" charset="-122"/>
              </a:rPr>
              <a:t>队席位将会通过</a:t>
            </a:r>
            <a:r>
              <a:rPr lang="en-US" altLang="zh-CN" sz="1600" b="0" i="0" u="none" strike="noStrike" dirty="0">
                <a:solidFill>
                  <a:srgbClr val="002060"/>
                </a:solidFill>
                <a:effectLst/>
                <a:latin typeface="KaiTi" panose="02010609060101010101" pitchFamily="49" charset="-122"/>
                <a:ea typeface="KaiTi" panose="02010609060101010101" pitchFamily="49" charset="-122"/>
              </a:rPr>
              <a:t>2021</a:t>
            </a:r>
            <a:r>
              <a:rPr lang="zh-CN" altLang="en-US" sz="1600" b="0" i="0" u="none" strike="noStrike" dirty="0">
                <a:solidFill>
                  <a:srgbClr val="002060"/>
                </a:solidFill>
                <a:effectLst/>
                <a:latin typeface="KaiTi" panose="02010609060101010101" pitchFamily="49" charset="-122"/>
                <a:ea typeface="KaiTi" panose="02010609060101010101" pitchFamily="49" charset="-122"/>
              </a:rPr>
              <a:t>年秋季之前的落选赛得出。</a:t>
            </a:r>
            <a:endParaRPr kumimoji="1" lang="zh-CN" altLang="en-US" sz="1600" dirty="0">
              <a:solidFill>
                <a:srgbClr val="002060"/>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8032488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296" y="4672004"/>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1" name="组合 60"/>
          <p:cNvGrpSpPr/>
          <p:nvPr/>
        </p:nvGrpSpPr>
        <p:grpSpPr>
          <a:xfrm rot="16200000">
            <a:off x="11436485" y="5106095"/>
            <a:ext cx="1271471" cy="363349"/>
            <a:chOff x="6507038" y="462977"/>
            <a:chExt cx="2430800" cy="471379"/>
          </a:xfrm>
        </p:grpSpPr>
        <p:grpSp>
          <p:nvGrpSpPr>
            <p:cNvPr id="62" name="组合 61"/>
            <p:cNvGrpSpPr/>
            <p:nvPr/>
          </p:nvGrpSpPr>
          <p:grpSpPr>
            <a:xfrm flipV="1">
              <a:off x="6507038" y="462977"/>
              <a:ext cx="1917435" cy="471379"/>
              <a:chOff x="810775" y="1533962"/>
              <a:chExt cx="7782374" cy="1913206"/>
            </a:xfrm>
          </p:grpSpPr>
          <p:sp>
            <p:nvSpPr>
              <p:cNvPr id="64" name="圆角矩形 63"/>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圆角矩形 62"/>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文本框 45"/>
          <p:cNvSpPr txBox="1"/>
          <p:nvPr/>
        </p:nvSpPr>
        <p:spPr>
          <a:xfrm>
            <a:off x="329359" y="5032961"/>
            <a:ext cx="9128760" cy="400105"/>
          </a:xfrm>
          <a:prstGeom prst="rect">
            <a:avLst/>
          </a:prstGeom>
          <a:noFill/>
        </p:spPr>
        <p:txBody>
          <a:bodyPr wrap="square" lIns="91436" tIns="45718" rIns="91436" bIns="45718" rtlCol="0">
            <a:spAutoFit/>
          </a:bodyPr>
          <a:lstStyle/>
          <a:p>
            <a:pPr algn="l"/>
            <a:r>
              <a:rPr lang="zh-CN" altLang="en-US"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小组成员：隋馥如 陈泓霖 陈硕淼</a:t>
            </a:r>
            <a:r>
              <a:rPr lang="en-US" altLang="zh-CN"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     </a:t>
            </a:r>
            <a:r>
              <a:rPr lang="zh-CN" altLang="en-US"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汇报人：陈硕淼</a:t>
            </a:r>
            <a:r>
              <a:rPr lang="en-US" altLang="zh-CN"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 </a:t>
            </a:r>
            <a:endParaRPr lang="zh-CN" altLang="en-US" sz="2000" b="1" dirty="0">
              <a:solidFill>
                <a:schemeClr val="bg1"/>
              </a:solidFill>
              <a:latin typeface="KaiTi" panose="02010609060101010101" pitchFamily="49" charset="-122"/>
              <a:ea typeface="KaiTi" panose="02010609060101010101" pitchFamily="49" charset="-122"/>
              <a:cs typeface="田氏颜体大字库" panose="020B0503020204020204" charset="-122"/>
            </a:endParaRPr>
          </a:p>
        </p:txBody>
      </p:sp>
      <p:sp>
        <p:nvSpPr>
          <p:cNvPr id="57" name="圆角矩形 56"/>
          <p:cNvSpPr/>
          <p:nvPr/>
        </p:nvSpPr>
        <p:spPr>
          <a:xfrm rot="16200000" flipV="1">
            <a:off x="10447003" y="4634619"/>
            <a:ext cx="1282079" cy="1300156"/>
          </a:xfrm>
          <a:prstGeom prst="roundRect">
            <a:avLst>
              <a:gd name="adj" fmla="val 5039"/>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pic>
        <p:nvPicPr>
          <p:cNvPr id="1026" name="Picture 2"/>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509250" y="4758055"/>
            <a:ext cx="1158240" cy="114808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694637" y="1695011"/>
            <a:ext cx="6365845" cy="1015663"/>
          </a:xfrm>
          <a:prstGeom prst="rect">
            <a:avLst/>
          </a:prstGeom>
          <a:noFill/>
        </p:spPr>
        <p:txBody>
          <a:bodyPr wrap="none" rtlCol="0">
            <a:spAutoFit/>
          </a:bodyPr>
          <a:lstStyle/>
          <a:p>
            <a:pPr algn="l"/>
            <a:r>
              <a:rPr lang="zh-CN" altLang="en-US" sz="6000" b="1" dirty="0">
                <a:solidFill>
                  <a:srgbClr val="002060"/>
                </a:solidFill>
                <a:latin typeface="KaiTi" panose="02010609060101010101" pitchFamily="49" charset="-122"/>
                <a:ea typeface="KaiTi" panose="02010609060101010101" pitchFamily="49" charset="-122"/>
                <a:cs typeface="田氏颜体大字库" panose="020B0503020204020204" charset="-122"/>
              </a:rPr>
              <a:t>花样滑冰项目介绍</a:t>
            </a:r>
          </a:p>
        </p:txBody>
      </p:sp>
      <p:sp>
        <p:nvSpPr>
          <p:cNvPr id="3" name="文本框 2"/>
          <p:cNvSpPr txBox="1"/>
          <p:nvPr/>
        </p:nvSpPr>
        <p:spPr>
          <a:xfrm>
            <a:off x="1469390" y="2960370"/>
            <a:ext cx="8816340" cy="954107"/>
          </a:xfrm>
          <a:prstGeom prst="rect">
            <a:avLst/>
          </a:prstGeom>
          <a:noFill/>
        </p:spPr>
        <p:txBody>
          <a:bodyPr wrap="square" rtlCol="0">
            <a:spAutoFit/>
          </a:bodyPr>
          <a:lstStyle/>
          <a:p>
            <a:pPr algn="ctr"/>
            <a:r>
              <a:rPr lang="en-US" altLang="zh-CN" sz="2800" b="1" dirty="0">
                <a:solidFill>
                  <a:schemeClr val="accent1">
                    <a:lumMod val="50000"/>
                  </a:schemeClr>
                </a:solidFill>
                <a:uFillTx/>
                <a:latin typeface="Copperplate Bold" panose="02000504000000020004" charset="0"/>
                <a:cs typeface="Copperplate Bold" panose="02000504000000020004" charset="0"/>
                <a:sym typeface="+mn-ea"/>
              </a:rPr>
              <a:t>THE INRODUCTION OF FIGURE SKATIONG</a:t>
            </a:r>
            <a:endParaRPr lang="en-US" altLang="zh-CN" sz="2800" b="1" dirty="0">
              <a:solidFill>
                <a:schemeClr val="accent1">
                  <a:lumMod val="50000"/>
                </a:schemeClr>
              </a:solidFill>
              <a:uFillTx/>
              <a:latin typeface="Copperplate Bold" panose="02000504000000020004" charset="0"/>
              <a:cs typeface="Copperplate Bold" panose="02000504000000020004" charset="0"/>
            </a:endParaRPr>
          </a:p>
          <a:p>
            <a:pPr algn="ctr"/>
            <a:endParaRPr lang="en-US" altLang="zh-CN" sz="2800" b="1" dirty="0">
              <a:solidFill>
                <a:schemeClr val="accent1">
                  <a:lumMod val="50000"/>
                </a:schemeClr>
              </a:solidFill>
              <a:uFillTx/>
              <a:latin typeface="Copperplate Bold" panose="02000504000000020004" charset="0"/>
              <a:cs typeface="Copperplate Bold" panose="02000504000000020004" charset="0"/>
            </a:endParaRPr>
          </a:p>
        </p:txBody>
      </p:sp>
      <p:pic>
        <p:nvPicPr>
          <p:cNvPr id="4" name="bili-2023-05-17-12-41-29-GMT-8.MP4">
            <a:hlinkClick r:id="" action="ppaction://media"/>
            <a:extLst>
              <a:ext uri="{FF2B5EF4-FFF2-40B4-BE49-F238E27FC236}">
                <a16:creationId xmlns:a16="http://schemas.microsoft.com/office/drawing/2014/main" id="{20017617-9DB0-2F22-6EBE-3DD4650A683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38288314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2597150" y="1933575"/>
            <a:ext cx="5518785"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6" name="矩形 45"/>
          <p:cNvSpPr/>
          <p:nvPr/>
        </p:nvSpPr>
        <p:spPr>
          <a:xfrm>
            <a:off x="2937454" y="356563"/>
            <a:ext cx="4838176" cy="338550"/>
          </a:xfrm>
          <a:prstGeom prst="rect">
            <a:avLst/>
          </a:prstGeom>
        </p:spPr>
        <p:txBody>
          <a:bodyPr wrap="none" lIns="91436" tIns="45718" rIns="91436" bIns="45718">
            <a:spAutoFit/>
          </a:bodyPr>
          <a:lstStyle/>
          <a:p>
            <a:pPr algn="ctr"/>
            <a:r>
              <a:rPr lang="zh-CN" altLang="en-US" sz="1600" b="1"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各级别比赛积分与奖金</a:t>
            </a:r>
            <a:r>
              <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a:t>
            </a:r>
            <a:r>
              <a:rPr lang="zh-CN" altLang="en-US" sz="1600" b="1"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挑战者系列赛（</a:t>
            </a:r>
            <a:r>
              <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B</a:t>
            </a:r>
            <a:r>
              <a:rPr lang="zh-CN" altLang="en-US" sz="1600" b="1"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级赛）</a:t>
            </a:r>
            <a:endPar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57C7E43-8667-F2C5-E07F-B0D0EBBAE38E}"/>
              </a:ext>
            </a:extLst>
          </p:cNvPr>
          <p:cNvSpPr txBox="1"/>
          <p:nvPr/>
        </p:nvSpPr>
        <p:spPr>
          <a:xfrm>
            <a:off x="384175" y="1096955"/>
            <a:ext cx="10975340" cy="1631216"/>
          </a:xfrm>
          <a:prstGeom prst="rect">
            <a:avLst/>
          </a:prstGeom>
          <a:noFill/>
        </p:spPr>
        <p:txBody>
          <a:bodyPr wrap="square">
            <a:spAutoFit/>
          </a:bodyPr>
          <a:lstStyle/>
          <a:p>
            <a:pPr algn="just"/>
            <a:r>
              <a:rPr lang="zh-CN" altLang="en-US" sz="2000" b="0" i="0" u="none" strike="noStrike" dirty="0">
                <a:solidFill>
                  <a:srgbClr val="002060"/>
                </a:solidFill>
                <a:effectLst/>
                <a:latin typeface="KaiTi" panose="02010609060101010101" pitchFamily="49" charset="-122"/>
                <a:ea typeface="KaiTi" panose="02010609060101010101" pitchFamily="49" charset="-122"/>
              </a:rPr>
              <a:t>挑战者系列赛每个分站的前</a:t>
            </a:r>
            <a:r>
              <a:rPr lang="en-US" altLang="zh-CN" sz="2000" b="0" i="0" u="none" strike="noStrike" dirty="0">
                <a:solidFill>
                  <a:srgbClr val="002060"/>
                </a:solidFill>
                <a:effectLst/>
                <a:latin typeface="KaiTi" panose="02010609060101010101" pitchFamily="49" charset="-122"/>
                <a:ea typeface="KaiTi" panose="02010609060101010101" pitchFamily="49" charset="-122"/>
              </a:rPr>
              <a:t>8</a:t>
            </a:r>
            <a:r>
              <a:rPr lang="zh-CN" altLang="en-US" sz="2000" b="0" i="0" u="none" strike="noStrike" dirty="0">
                <a:solidFill>
                  <a:srgbClr val="002060"/>
                </a:solidFill>
                <a:effectLst/>
                <a:latin typeface="KaiTi" panose="02010609060101010101" pitchFamily="49" charset="-122"/>
                <a:ea typeface="KaiTi" panose="02010609060101010101" pitchFamily="49" charset="-122"/>
              </a:rPr>
              <a:t>名或前</a:t>
            </a:r>
            <a:r>
              <a:rPr lang="en-US" altLang="zh-CN" sz="2000" b="0" i="0" u="none" strike="noStrike" dirty="0">
                <a:solidFill>
                  <a:srgbClr val="002060"/>
                </a:solidFill>
                <a:effectLst/>
                <a:latin typeface="KaiTi" panose="02010609060101010101" pitchFamily="49" charset="-122"/>
                <a:ea typeface="KaiTi" panose="02010609060101010101" pitchFamily="49" charset="-122"/>
              </a:rPr>
              <a:t>5</a:t>
            </a:r>
            <a:r>
              <a:rPr lang="zh-CN" altLang="en-US" sz="2000" b="0" i="0" u="none" strike="noStrike" dirty="0">
                <a:solidFill>
                  <a:srgbClr val="002060"/>
                </a:solidFill>
                <a:effectLst/>
                <a:latin typeface="KaiTi" panose="02010609060101010101" pitchFamily="49" charset="-122"/>
                <a:ea typeface="KaiTi" panose="02010609060101010101" pitchFamily="49" charset="-122"/>
              </a:rPr>
              <a:t>名都会得到积分，但没有奖金，而且而且报名费和住宿费，机票费都要运动员自理；等系列赛所有分站结束后，总积分排名前三的选手才能得到奖金。</a:t>
            </a:r>
            <a:endParaRPr lang="en-US" altLang="zh-CN" sz="2000" b="0" i="0" u="none" strike="noStrike" dirty="0">
              <a:solidFill>
                <a:srgbClr val="002060"/>
              </a:solidFill>
              <a:effectLst/>
              <a:latin typeface="KaiTi" panose="02010609060101010101" pitchFamily="49" charset="-122"/>
              <a:ea typeface="KaiTi" panose="02010609060101010101" pitchFamily="49" charset="-122"/>
            </a:endParaRPr>
          </a:p>
          <a:p>
            <a:pPr algn="ctr"/>
            <a:r>
              <a:rPr lang="zh-CN" altLang="en-US" sz="1800" b="0" i="0" u="none" strike="noStrike" dirty="0">
                <a:solidFill>
                  <a:srgbClr val="002060"/>
                </a:solidFill>
                <a:effectLst/>
                <a:latin typeface="KaiTi" panose="02010609060101010101" pitchFamily="49" charset="-122"/>
                <a:ea typeface="KaiTi" panose="02010609060101010101" pitchFamily="49" charset="-122"/>
              </a:rPr>
              <a:t>货币单位是瑞士法郎，</a:t>
            </a:r>
            <a:r>
              <a:rPr lang="en-US" altLang="zh-CN" sz="1800" b="0" i="0" u="none" strike="noStrike" dirty="0">
                <a:solidFill>
                  <a:srgbClr val="002060"/>
                </a:solidFill>
                <a:effectLst/>
                <a:latin typeface="KaiTi" panose="02010609060101010101" pitchFamily="49" charset="-122"/>
                <a:ea typeface="KaiTi" panose="02010609060101010101" pitchFamily="49" charset="-122"/>
              </a:rPr>
              <a:t>1</a:t>
            </a:r>
            <a:r>
              <a:rPr lang="en" altLang="zh-CN" sz="1800" b="0" i="0" u="none" strike="noStrike" dirty="0">
                <a:solidFill>
                  <a:srgbClr val="002060"/>
                </a:solidFill>
                <a:effectLst/>
                <a:latin typeface="KaiTi" panose="02010609060101010101" pitchFamily="49" charset="-122"/>
                <a:ea typeface="KaiTi" panose="02010609060101010101" pitchFamily="49" charset="-122"/>
              </a:rPr>
              <a:t>CHF=7.1</a:t>
            </a:r>
            <a:r>
              <a:rPr lang="zh-CN" altLang="en-US" sz="1800" b="0" i="0" u="none" strike="noStrike" dirty="0">
                <a:solidFill>
                  <a:srgbClr val="002060"/>
                </a:solidFill>
                <a:effectLst/>
                <a:latin typeface="KaiTi" panose="02010609060101010101" pitchFamily="49" charset="-122"/>
                <a:ea typeface="KaiTi" panose="02010609060101010101" pitchFamily="49" charset="-122"/>
              </a:rPr>
              <a:t>人民币；男单冠军奖金折合不到</a:t>
            </a:r>
            <a:r>
              <a:rPr lang="en-US" altLang="zh-CN" sz="1800" b="0" i="0" u="none" strike="noStrike" dirty="0">
                <a:solidFill>
                  <a:srgbClr val="002060"/>
                </a:solidFill>
                <a:effectLst/>
                <a:latin typeface="KaiTi" panose="02010609060101010101" pitchFamily="49" charset="-122"/>
                <a:ea typeface="KaiTi" panose="02010609060101010101" pitchFamily="49" charset="-122"/>
              </a:rPr>
              <a:t>3</a:t>
            </a:r>
            <a:r>
              <a:rPr lang="zh-CN" altLang="en-US" sz="1800" b="0" i="0" u="none" strike="noStrike" dirty="0">
                <a:solidFill>
                  <a:srgbClr val="002060"/>
                </a:solidFill>
                <a:effectLst/>
                <a:latin typeface="KaiTi" panose="02010609060101010101" pitchFamily="49" charset="-122"/>
                <a:ea typeface="KaiTi" panose="02010609060101010101" pitchFamily="49" charset="-122"/>
              </a:rPr>
              <a:t>万人民币，连机票钱都不够。</a:t>
            </a:r>
          </a:p>
          <a:p>
            <a:br>
              <a:rPr lang="zh-CN" altLang="en-US" sz="2000" dirty="0">
                <a:solidFill>
                  <a:srgbClr val="002060"/>
                </a:solidFill>
                <a:latin typeface="KaiTi" panose="02010609060101010101" pitchFamily="49" charset="-122"/>
                <a:ea typeface="KaiTi" panose="02010609060101010101" pitchFamily="49" charset="-122"/>
              </a:rPr>
            </a:br>
            <a:endParaRPr lang="zh-CN" altLang="en-US" sz="2000" dirty="0">
              <a:solidFill>
                <a:srgbClr val="002060"/>
              </a:solidFill>
              <a:latin typeface="KaiTi" panose="02010609060101010101" pitchFamily="49" charset="-122"/>
              <a:ea typeface="KaiTi" panose="02010609060101010101" pitchFamily="49" charset="-122"/>
            </a:endParaRPr>
          </a:p>
        </p:txBody>
      </p:sp>
      <p:pic>
        <p:nvPicPr>
          <p:cNvPr id="7" name="图片 6">
            <a:extLst>
              <a:ext uri="{FF2B5EF4-FFF2-40B4-BE49-F238E27FC236}">
                <a16:creationId xmlns:a16="http://schemas.microsoft.com/office/drawing/2014/main" id="{1E6C84DB-CFCF-74D0-DD60-F04BA61A4B3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19533" y="2232960"/>
            <a:ext cx="5672832" cy="1527301"/>
          </a:xfrm>
          <a:prstGeom prst="rect">
            <a:avLst/>
          </a:prstGeom>
        </p:spPr>
      </p:pic>
      <p:pic>
        <p:nvPicPr>
          <p:cNvPr id="8" name="图片 7">
            <a:extLst>
              <a:ext uri="{FF2B5EF4-FFF2-40B4-BE49-F238E27FC236}">
                <a16:creationId xmlns:a16="http://schemas.microsoft.com/office/drawing/2014/main" id="{32BD4903-F3A9-12B7-FB66-59BF59157D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937454" y="4098229"/>
            <a:ext cx="4134552" cy="2097529"/>
          </a:xfrm>
          <a:prstGeom prst="rect">
            <a:avLst/>
          </a:prstGeom>
        </p:spPr>
      </p:pic>
      <p:sp>
        <p:nvSpPr>
          <p:cNvPr id="9" name="文本框 8">
            <a:extLst>
              <a:ext uri="{FF2B5EF4-FFF2-40B4-BE49-F238E27FC236}">
                <a16:creationId xmlns:a16="http://schemas.microsoft.com/office/drawing/2014/main" id="{2EA0C122-1EF2-8E59-E8FA-BC140CECD108}"/>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花滑国际赛事</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sp>
        <p:nvSpPr>
          <p:cNvPr id="11" name="文本框 10">
            <a:extLst>
              <a:ext uri="{FF2B5EF4-FFF2-40B4-BE49-F238E27FC236}">
                <a16:creationId xmlns:a16="http://schemas.microsoft.com/office/drawing/2014/main" id="{21D2AC42-8AA7-6300-8304-8F1994F441A8}"/>
              </a:ext>
            </a:extLst>
          </p:cNvPr>
          <p:cNvSpPr txBox="1"/>
          <p:nvPr/>
        </p:nvSpPr>
        <p:spPr>
          <a:xfrm>
            <a:off x="7997182" y="2658056"/>
            <a:ext cx="6382010" cy="338554"/>
          </a:xfrm>
          <a:prstGeom prst="rect">
            <a:avLst/>
          </a:prstGeom>
          <a:noFill/>
        </p:spPr>
        <p:txBody>
          <a:bodyPr wrap="square">
            <a:spAutoFit/>
          </a:bodyPr>
          <a:lstStyle/>
          <a:p>
            <a:r>
              <a:rPr lang="zh-CN" altLang="en-US" sz="1600" b="1" i="0" u="none" strike="noStrike" dirty="0">
                <a:solidFill>
                  <a:srgbClr val="7F7F7F"/>
                </a:solidFill>
                <a:effectLst/>
                <a:latin typeface="KaiTi" panose="02010609060101010101" pitchFamily="49" charset="-122"/>
                <a:ea typeface="KaiTi" panose="02010609060101010101" pitchFamily="49" charset="-122"/>
              </a:rPr>
              <a:t>分站成绩积分</a:t>
            </a:r>
            <a:endParaRPr lang="zh-CN" altLang="en-US" sz="1600" dirty="0">
              <a:latin typeface="KaiTi" panose="02010609060101010101" pitchFamily="49" charset="-122"/>
              <a:ea typeface="KaiTi" panose="02010609060101010101" pitchFamily="49" charset="-122"/>
            </a:endParaRPr>
          </a:p>
        </p:txBody>
      </p:sp>
      <p:sp>
        <p:nvSpPr>
          <p:cNvPr id="12" name="文本框 11">
            <a:extLst>
              <a:ext uri="{FF2B5EF4-FFF2-40B4-BE49-F238E27FC236}">
                <a16:creationId xmlns:a16="http://schemas.microsoft.com/office/drawing/2014/main" id="{9228FECC-5F61-F794-8186-7F31066BC77C}"/>
              </a:ext>
            </a:extLst>
          </p:cNvPr>
          <p:cNvSpPr txBox="1"/>
          <p:nvPr/>
        </p:nvSpPr>
        <p:spPr>
          <a:xfrm>
            <a:off x="7652798" y="5146994"/>
            <a:ext cx="6382010" cy="338554"/>
          </a:xfrm>
          <a:prstGeom prst="rect">
            <a:avLst/>
          </a:prstGeom>
          <a:noFill/>
        </p:spPr>
        <p:txBody>
          <a:bodyPr wrap="square">
            <a:spAutoFit/>
          </a:bodyPr>
          <a:lstStyle/>
          <a:p>
            <a:r>
              <a:rPr lang="zh-CN" altLang="en-US" sz="1600" b="1" i="0" u="none" strike="noStrike" dirty="0">
                <a:solidFill>
                  <a:srgbClr val="7F7F7F"/>
                </a:solidFill>
                <a:effectLst/>
                <a:latin typeface="KaiTi" panose="02010609060101010101" pitchFamily="49" charset="-122"/>
                <a:ea typeface="KaiTi" panose="02010609060101010101" pitchFamily="49" charset="-122"/>
              </a:rPr>
              <a:t>前三名奖金</a:t>
            </a:r>
            <a:endParaRPr lang="zh-CN" altLang="en-US" sz="1600" dirty="0">
              <a:latin typeface="KaiTi" panose="02010609060101010101" pitchFamily="49" charset="-122"/>
              <a:ea typeface="KaiTi" panose="02010609060101010101" pitchFamily="49" charset="-122"/>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276927" y="2328290"/>
            <a:ext cx="5518785"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6" name="矩形 45"/>
          <p:cNvSpPr/>
          <p:nvPr/>
        </p:nvSpPr>
        <p:spPr>
          <a:xfrm>
            <a:off x="3036321" y="345751"/>
            <a:ext cx="3877977" cy="338550"/>
          </a:xfrm>
          <a:prstGeom prst="rect">
            <a:avLst/>
          </a:prstGeom>
        </p:spPr>
        <p:txBody>
          <a:bodyPr wrap="none" lIns="91436" tIns="45718" rIns="91436" bIns="45718">
            <a:spAutoFit/>
          </a:bodyPr>
          <a:lstStyle/>
          <a:p>
            <a:pPr algn="ct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各级别比赛积分与奖金</a:t>
            </a:r>
            <a:r>
              <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a:t>
            </a: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青年组大奖赛</a:t>
            </a:r>
            <a:endPar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261FCE4D-38E3-91E7-7FCB-9C37DB50D7B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4273" y="2595294"/>
            <a:ext cx="5304094" cy="1667412"/>
          </a:xfrm>
          <a:prstGeom prst="rect">
            <a:avLst/>
          </a:prstGeom>
        </p:spPr>
      </p:pic>
      <p:pic>
        <p:nvPicPr>
          <p:cNvPr id="5" name="图片 4">
            <a:extLst>
              <a:ext uri="{FF2B5EF4-FFF2-40B4-BE49-F238E27FC236}">
                <a16:creationId xmlns:a16="http://schemas.microsoft.com/office/drawing/2014/main" id="{7E654EAC-5C82-513F-8318-1E04CAF531F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84274" y="4841983"/>
            <a:ext cx="5304093" cy="1018492"/>
          </a:xfrm>
          <a:prstGeom prst="rect">
            <a:avLst/>
          </a:prstGeom>
        </p:spPr>
      </p:pic>
      <p:sp>
        <p:nvSpPr>
          <p:cNvPr id="7" name="文本框 6">
            <a:extLst>
              <a:ext uri="{FF2B5EF4-FFF2-40B4-BE49-F238E27FC236}">
                <a16:creationId xmlns:a16="http://schemas.microsoft.com/office/drawing/2014/main" id="{22DC72EA-BD1D-A1FD-BDAA-0065FEF0EFD3}"/>
              </a:ext>
            </a:extLst>
          </p:cNvPr>
          <p:cNvSpPr txBox="1"/>
          <p:nvPr/>
        </p:nvSpPr>
        <p:spPr>
          <a:xfrm>
            <a:off x="-341539" y="1047170"/>
            <a:ext cx="6382010" cy="1281120"/>
          </a:xfrm>
          <a:prstGeom prst="rect">
            <a:avLst/>
          </a:prstGeom>
          <a:noFill/>
        </p:spPr>
        <p:txBody>
          <a:bodyPr wrap="square">
            <a:spAutoFit/>
          </a:bodyPr>
          <a:lstStyle/>
          <a:p>
            <a:pPr algn="ctr">
              <a:lnSpc>
                <a:spcPct val="150000"/>
              </a:lnSpc>
            </a:pPr>
            <a:r>
              <a:rPr lang="zh-CN" altLang="en-US" i="0" u="none" strike="noStrike" dirty="0">
                <a:solidFill>
                  <a:srgbClr val="002060"/>
                </a:solidFill>
                <a:effectLst/>
                <a:latin typeface="KaiTi" panose="02010609060101010101" pitchFamily="49" charset="-122"/>
                <a:ea typeface="KaiTi" panose="02010609060101010101" pitchFamily="49" charset="-122"/>
              </a:rPr>
              <a:t>青年组各分站排名前</a:t>
            </a:r>
            <a:r>
              <a:rPr lang="en-US" altLang="zh-CN" i="0" u="none" strike="noStrike" dirty="0">
                <a:solidFill>
                  <a:srgbClr val="002060"/>
                </a:solidFill>
                <a:effectLst/>
                <a:latin typeface="KaiTi" panose="02010609060101010101" pitchFamily="49" charset="-122"/>
                <a:ea typeface="KaiTi" panose="02010609060101010101" pitchFamily="49" charset="-122"/>
              </a:rPr>
              <a:t>10</a:t>
            </a:r>
            <a:r>
              <a:rPr lang="zh-CN" altLang="en-US" i="0" u="none" strike="noStrike" dirty="0">
                <a:solidFill>
                  <a:srgbClr val="002060"/>
                </a:solidFill>
                <a:effectLst/>
                <a:latin typeface="KaiTi" panose="02010609060101010101" pitchFamily="49" charset="-122"/>
                <a:ea typeface="KaiTi" panose="02010609060101010101" pitchFamily="49" charset="-122"/>
              </a:rPr>
              <a:t>或前</a:t>
            </a:r>
            <a:r>
              <a:rPr lang="en-US" altLang="zh-CN" i="0" u="none" strike="noStrike" dirty="0">
                <a:solidFill>
                  <a:srgbClr val="002060"/>
                </a:solidFill>
                <a:effectLst/>
                <a:latin typeface="KaiTi" panose="02010609060101010101" pitchFamily="49" charset="-122"/>
                <a:ea typeface="KaiTi" panose="02010609060101010101" pitchFamily="49" charset="-122"/>
              </a:rPr>
              <a:t>8</a:t>
            </a:r>
            <a:r>
              <a:rPr lang="zh-CN" altLang="en-US" i="0" u="none" strike="noStrike" dirty="0">
                <a:solidFill>
                  <a:srgbClr val="002060"/>
                </a:solidFill>
                <a:effectLst/>
                <a:latin typeface="KaiTi" panose="02010609060101010101" pitchFamily="49" charset="-122"/>
                <a:ea typeface="KaiTi" panose="02010609060101010101" pitchFamily="49" charset="-122"/>
              </a:rPr>
              <a:t>位将获得积分</a:t>
            </a:r>
            <a:endParaRPr lang="en-US" altLang="zh-CN" i="0" u="none" strike="noStrike" dirty="0">
              <a:solidFill>
                <a:srgbClr val="002060"/>
              </a:solidFill>
              <a:effectLst/>
              <a:latin typeface="KaiTi" panose="02010609060101010101" pitchFamily="49" charset="-122"/>
              <a:ea typeface="KaiTi" panose="02010609060101010101" pitchFamily="49" charset="-122"/>
            </a:endParaRPr>
          </a:p>
          <a:p>
            <a:pPr algn="ctr">
              <a:lnSpc>
                <a:spcPct val="150000"/>
              </a:lnSpc>
            </a:pPr>
            <a:r>
              <a:rPr lang="zh-CN" altLang="en-US" i="0" u="none" strike="noStrike" dirty="0">
                <a:solidFill>
                  <a:srgbClr val="002060"/>
                </a:solidFill>
                <a:effectLst/>
                <a:latin typeface="KaiTi" panose="02010609060101010101" pitchFamily="49" charset="-122"/>
                <a:ea typeface="KaiTi" panose="02010609060101010101" pitchFamily="49" charset="-122"/>
              </a:rPr>
              <a:t>每个分站的冠亚季军都能获得奖金</a:t>
            </a:r>
            <a:endParaRPr lang="en-US" altLang="zh-CN" i="0" u="none" strike="noStrike" dirty="0">
              <a:solidFill>
                <a:srgbClr val="002060"/>
              </a:solidFill>
              <a:effectLst/>
              <a:latin typeface="KaiTi" panose="02010609060101010101" pitchFamily="49" charset="-122"/>
              <a:ea typeface="KaiTi" panose="02010609060101010101" pitchFamily="49" charset="-122"/>
            </a:endParaRPr>
          </a:p>
          <a:p>
            <a:pPr algn="ctr">
              <a:lnSpc>
                <a:spcPct val="150000"/>
              </a:lnSpc>
            </a:pPr>
            <a:r>
              <a:rPr lang="zh-CN" altLang="en-US" sz="1600" b="1" i="0" u="none" strike="noStrike" dirty="0">
                <a:solidFill>
                  <a:srgbClr val="002060"/>
                </a:solidFill>
                <a:effectLst/>
                <a:latin typeface="KaiTi" panose="02010609060101010101" pitchFamily="49" charset="-122"/>
                <a:ea typeface="KaiTi" panose="02010609060101010101" pitchFamily="49" charset="-122"/>
              </a:rPr>
              <a:t>货币单位都是美元，</a:t>
            </a:r>
            <a:r>
              <a:rPr lang="en-US" altLang="zh-CN" sz="1600" b="1" i="0" u="none" strike="noStrike" dirty="0">
                <a:solidFill>
                  <a:srgbClr val="002060"/>
                </a:solidFill>
                <a:effectLst/>
                <a:latin typeface="KaiTi" panose="02010609060101010101" pitchFamily="49" charset="-122"/>
                <a:ea typeface="KaiTi" panose="02010609060101010101" pitchFamily="49" charset="-122"/>
              </a:rPr>
              <a:t>1</a:t>
            </a:r>
            <a:r>
              <a:rPr lang="en" altLang="zh-CN" sz="1600" b="1" i="0" u="none" strike="noStrike" dirty="0">
                <a:solidFill>
                  <a:srgbClr val="002060"/>
                </a:solidFill>
                <a:effectLst/>
                <a:latin typeface="KaiTi" panose="02010609060101010101" pitchFamily="49" charset="-122"/>
                <a:ea typeface="KaiTi" panose="02010609060101010101" pitchFamily="49" charset="-122"/>
              </a:rPr>
              <a:t>USD=7.09</a:t>
            </a:r>
            <a:r>
              <a:rPr lang="zh-CN" altLang="en-US" sz="1600" b="1" i="0" u="none" strike="noStrike" dirty="0">
                <a:solidFill>
                  <a:srgbClr val="002060"/>
                </a:solidFill>
                <a:effectLst/>
                <a:latin typeface="KaiTi" panose="02010609060101010101" pitchFamily="49" charset="-122"/>
                <a:ea typeface="KaiTi" panose="02010609060101010101" pitchFamily="49" charset="-122"/>
              </a:rPr>
              <a:t>人民币</a:t>
            </a:r>
            <a:endParaRPr lang="zh-CN" altLang="en-US" sz="1600" b="1" dirty="0">
              <a:solidFill>
                <a:srgbClr val="002060"/>
              </a:solidFill>
              <a:latin typeface="KaiTi" panose="02010609060101010101" pitchFamily="49" charset="-122"/>
              <a:ea typeface="KaiTi" panose="02010609060101010101" pitchFamily="49" charset="-122"/>
            </a:endParaRPr>
          </a:p>
        </p:txBody>
      </p:sp>
      <p:pic>
        <p:nvPicPr>
          <p:cNvPr id="8" name="图片 7">
            <a:extLst>
              <a:ext uri="{FF2B5EF4-FFF2-40B4-BE49-F238E27FC236}">
                <a16:creationId xmlns:a16="http://schemas.microsoft.com/office/drawing/2014/main" id="{9D7824E2-56C2-B20A-DB34-2D4B13005C9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285230" y="2381118"/>
            <a:ext cx="5168900" cy="1765300"/>
          </a:xfrm>
          <a:prstGeom prst="rect">
            <a:avLst/>
          </a:prstGeom>
        </p:spPr>
      </p:pic>
      <p:pic>
        <p:nvPicPr>
          <p:cNvPr id="9" name="图片 8">
            <a:extLst>
              <a:ext uri="{FF2B5EF4-FFF2-40B4-BE49-F238E27FC236}">
                <a16:creationId xmlns:a16="http://schemas.microsoft.com/office/drawing/2014/main" id="{180C60F9-51A7-4F1B-7C36-65C5B6803BE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60514" y="4682677"/>
            <a:ext cx="5454400" cy="1455573"/>
          </a:xfrm>
          <a:prstGeom prst="rect">
            <a:avLst/>
          </a:prstGeom>
        </p:spPr>
      </p:pic>
      <p:sp>
        <p:nvSpPr>
          <p:cNvPr id="6" name="文本框 5">
            <a:extLst>
              <a:ext uri="{FF2B5EF4-FFF2-40B4-BE49-F238E27FC236}">
                <a16:creationId xmlns:a16="http://schemas.microsoft.com/office/drawing/2014/main" id="{4CC7E8D5-8FAD-0683-5C28-75B04AA0AA24}"/>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花滑国际赛事</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cxnSp>
        <p:nvCxnSpPr>
          <p:cNvPr id="10" name="直接连接符 25">
            <a:extLst>
              <a:ext uri="{FF2B5EF4-FFF2-40B4-BE49-F238E27FC236}">
                <a16:creationId xmlns:a16="http://schemas.microsoft.com/office/drawing/2014/main" id="{53AE1AF9-9E5D-3EAD-ACA3-5FB911EAFC58}"/>
              </a:ext>
            </a:extLst>
          </p:cNvPr>
          <p:cNvCxnSpPr/>
          <p:nvPr/>
        </p:nvCxnSpPr>
        <p:spPr>
          <a:xfrm>
            <a:off x="6260514" y="1447536"/>
            <a:ext cx="5518785"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BD3BB92-8F3B-495A-BFFA-DF5D8E4037CB}"/>
              </a:ext>
            </a:extLst>
          </p:cNvPr>
          <p:cNvSpPr txBox="1"/>
          <p:nvPr/>
        </p:nvSpPr>
        <p:spPr>
          <a:xfrm>
            <a:off x="7455551" y="1047170"/>
            <a:ext cx="2492991" cy="400110"/>
          </a:xfrm>
          <a:prstGeom prst="rect">
            <a:avLst/>
          </a:prstGeom>
          <a:noFill/>
        </p:spPr>
        <p:txBody>
          <a:bodyPr wrap="none" rtlCol="0">
            <a:spAutoFit/>
          </a:bodyPr>
          <a:lstStyle/>
          <a:p>
            <a:pPr algn="ctr"/>
            <a:r>
              <a:rPr kumimoji="1" lang="zh-CN" altLang="en-US" sz="2000" dirty="0">
                <a:solidFill>
                  <a:srgbClr val="002060"/>
                </a:solidFill>
                <a:latin typeface="KaiTi" panose="02010609060101010101" pitchFamily="49" charset="-122"/>
                <a:ea typeface="KaiTi" panose="02010609060101010101" pitchFamily="49" charset="-122"/>
              </a:rPr>
              <a:t>青年组大奖赛总决赛</a:t>
            </a:r>
          </a:p>
        </p:txBody>
      </p:sp>
      <p:sp>
        <p:nvSpPr>
          <p:cNvPr id="12" name="文本框 11">
            <a:extLst>
              <a:ext uri="{FF2B5EF4-FFF2-40B4-BE49-F238E27FC236}">
                <a16:creationId xmlns:a16="http://schemas.microsoft.com/office/drawing/2014/main" id="{1A27AECA-72C7-2699-8F28-180E7A2ADF2E}"/>
              </a:ext>
            </a:extLst>
          </p:cNvPr>
          <p:cNvSpPr txBox="1"/>
          <p:nvPr/>
        </p:nvSpPr>
        <p:spPr>
          <a:xfrm>
            <a:off x="6285230" y="1498829"/>
            <a:ext cx="4903907" cy="830997"/>
          </a:xfrm>
          <a:prstGeom prst="rect">
            <a:avLst/>
          </a:prstGeom>
          <a:noFill/>
        </p:spPr>
        <p:txBody>
          <a:bodyPr wrap="none" rtlCol="0">
            <a:spAutoFit/>
          </a:bodyPr>
          <a:lstStyle/>
          <a:p>
            <a:r>
              <a:rPr kumimoji="1" lang="zh-CN" altLang="en-US" sz="1600" b="1" dirty="0">
                <a:solidFill>
                  <a:srgbClr val="002060"/>
                </a:solidFill>
                <a:latin typeface="KaiTi" panose="02010609060101010101" pitchFamily="49" charset="-122"/>
                <a:ea typeface="KaiTi" panose="02010609060101010101" pitchFamily="49" charset="-122"/>
              </a:rPr>
              <a:t>（</a:t>
            </a:r>
            <a:r>
              <a:rPr kumimoji="1" lang="en-US" altLang="zh-CN" sz="1600" b="1" dirty="0">
                <a:solidFill>
                  <a:srgbClr val="002060"/>
                </a:solidFill>
                <a:latin typeface="KaiTi" panose="02010609060101010101" pitchFamily="49" charset="-122"/>
                <a:ea typeface="KaiTi" panose="02010609060101010101" pitchFamily="49" charset="-122"/>
              </a:rPr>
              <a:t>1</a:t>
            </a:r>
            <a:r>
              <a:rPr kumimoji="1" lang="zh-CN" altLang="en-US" sz="1600" b="1" dirty="0">
                <a:solidFill>
                  <a:srgbClr val="002060"/>
                </a:solidFill>
                <a:latin typeface="KaiTi" panose="02010609060101010101" pitchFamily="49" charset="-122"/>
                <a:ea typeface="KaiTi" panose="02010609060101010101" pitchFamily="49" charset="-122"/>
              </a:rPr>
              <a:t>）额外奖金</a:t>
            </a:r>
            <a:endParaRPr kumimoji="1" lang="en-US" altLang="zh-CN" sz="1600" b="1" dirty="0">
              <a:solidFill>
                <a:srgbClr val="002060"/>
              </a:solidFill>
              <a:latin typeface="KaiTi" panose="02010609060101010101" pitchFamily="49" charset="-122"/>
              <a:ea typeface="KaiTi" panose="02010609060101010101" pitchFamily="49" charset="-122"/>
            </a:endParaRPr>
          </a:p>
          <a:p>
            <a:r>
              <a:rPr lang="zh-CN" altLang="en-US" sz="1600" b="0" i="0" u="none" strike="noStrike" dirty="0">
                <a:solidFill>
                  <a:srgbClr val="002060"/>
                </a:solidFill>
                <a:effectLst/>
                <a:latin typeface="KaiTi" panose="02010609060101010101" pitchFamily="49" charset="-122"/>
                <a:ea typeface="KaiTi" panose="02010609060101010101" pitchFamily="49" charset="-122"/>
              </a:rPr>
              <a:t>完成了比赛和表演滑并出席赛后一些必须的商业活动</a:t>
            </a:r>
            <a:endParaRPr lang="en-US" altLang="zh-CN" sz="1600" b="0" i="0" u="none" strike="noStrike" dirty="0">
              <a:solidFill>
                <a:srgbClr val="002060"/>
              </a:solidFill>
              <a:effectLst/>
              <a:latin typeface="KaiTi" panose="02010609060101010101" pitchFamily="49" charset="-122"/>
              <a:ea typeface="KaiTi" panose="02010609060101010101" pitchFamily="49" charset="-122"/>
            </a:endParaRPr>
          </a:p>
          <a:p>
            <a:r>
              <a:rPr lang="zh-CN" altLang="en-US" sz="1600" b="0" i="0" u="none" strike="noStrike" dirty="0">
                <a:solidFill>
                  <a:srgbClr val="002060"/>
                </a:solidFill>
                <a:effectLst/>
                <a:latin typeface="KaiTi" panose="02010609060101010101" pitchFamily="49" charset="-122"/>
                <a:ea typeface="KaiTi" panose="02010609060101010101" pitchFamily="49" charset="-122"/>
              </a:rPr>
              <a:t>就能获得的额外奖金，与名次无关</a:t>
            </a:r>
            <a:endParaRPr kumimoji="1" lang="zh-CN" altLang="en-US" sz="1600" dirty="0">
              <a:solidFill>
                <a:srgbClr val="002060"/>
              </a:solidFill>
              <a:latin typeface="KaiTi" panose="02010609060101010101" pitchFamily="49" charset="-122"/>
              <a:ea typeface="KaiTi" panose="02010609060101010101" pitchFamily="49" charset="-122"/>
            </a:endParaRPr>
          </a:p>
        </p:txBody>
      </p:sp>
      <p:sp>
        <p:nvSpPr>
          <p:cNvPr id="15" name="文本框 14">
            <a:extLst>
              <a:ext uri="{FF2B5EF4-FFF2-40B4-BE49-F238E27FC236}">
                <a16:creationId xmlns:a16="http://schemas.microsoft.com/office/drawing/2014/main" id="{551D5B7D-EEA7-FA83-28A0-F7BA49590867}"/>
              </a:ext>
            </a:extLst>
          </p:cNvPr>
          <p:cNvSpPr txBox="1"/>
          <p:nvPr/>
        </p:nvSpPr>
        <p:spPr>
          <a:xfrm>
            <a:off x="6260514" y="4249002"/>
            <a:ext cx="1529586" cy="338554"/>
          </a:xfrm>
          <a:prstGeom prst="rect">
            <a:avLst/>
          </a:prstGeom>
          <a:noFill/>
        </p:spPr>
        <p:txBody>
          <a:bodyPr wrap="none" rtlCol="0">
            <a:spAutoFit/>
          </a:bodyPr>
          <a:lstStyle/>
          <a:p>
            <a:r>
              <a:rPr kumimoji="1" lang="zh-CN" altLang="en-US" sz="1600" b="1" dirty="0">
                <a:solidFill>
                  <a:srgbClr val="002060"/>
                </a:solidFill>
                <a:latin typeface="KaiTi" panose="02010609060101010101" pitchFamily="49" charset="-122"/>
                <a:ea typeface="KaiTi" panose="02010609060101010101" pitchFamily="49" charset="-122"/>
              </a:rPr>
              <a:t>（</a:t>
            </a:r>
            <a:r>
              <a:rPr kumimoji="1" lang="en-US" altLang="zh-CN" sz="1600" b="1" dirty="0">
                <a:solidFill>
                  <a:srgbClr val="002060"/>
                </a:solidFill>
                <a:latin typeface="KaiTi" panose="02010609060101010101" pitchFamily="49" charset="-122"/>
                <a:ea typeface="KaiTi" panose="02010609060101010101" pitchFamily="49" charset="-122"/>
              </a:rPr>
              <a:t>2</a:t>
            </a:r>
            <a:r>
              <a:rPr kumimoji="1" lang="zh-CN" altLang="en-US" sz="1600" b="1" dirty="0">
                <a:solidFill>
                  <a:srgbClr val="002060"/>
                </a:solidFill>
                <a:latin typeface="KaiTi" panose="02010609060101010101" pitchFamily="49" charset="-122"/>
                <a:ea typeface="KaiTi" panose="02010609060101010101" pitchFamily="49" charset="-122"/>
              </a:rPr>
              <a:t>）名次奖金</a:t>
            </a:r>
            <a:endParaRPr kumimoji="1" lang="zh-CN" altLang="en-US" sz="1600" dirty="0">
              <a:solidFill>
                <a:srgbClr val="002060"/>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63568572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6" name="矩形 45"/>
          <p:cNvSpPr/>
          <p:nvPr/>
        </p:nvSpPr>
        <p:spPr>
          <a:xfrm>
            <a:off x="3036321" y="349064"/>
            <a:ext cx="3877977" cy="338550"/>
          </a:xfrm>
          <a:prstGeom prst="rect">
            <a:avLst/>
          </a:prstGeom>
        </p:spPr>
        <p:txBody>
          <a:bodyPr wrap="none" lIns="91436" tIns="45718" rIns="91436" bIns="45718">
            <a:spAutoFit/>
          </a:bodyPr>
          <a:lstStyle/>
          <a:p>
            <a:pPr algn="ct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各级别比赛积分与奖金</a:t>
            </a:r>
            <a:r>
              <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a:t>
            </a: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成年组大奖赛</a:t>
            </a:r>
            <a:endPar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E44F6F9-A53A-5D55-55D3-3F466D25B66E}"/>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花滑国际赛事</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sp>
        <p:nvSpPr>
          <p:cNvPr id="5" name="文本框 4">
            <a:extLst>
              <a:ext uri="{FF2B5EF4-FFF2-40B4-BE49-F238E27FC236}">
                <a16:creationId xmlns:a16="http://schemas.microsoft.com/office/drawing/2014/main" id="{81C63F1A-7349-229E-7F49-07EF16E129E6}"/>
              </a:ext>
            </a:extLst>
          </p:cNvPr>
          <p:cNvSpPr txBox="1"/>
          <p:nvPr/>
        </p:nvSpPr>
        <p:spPr>
          <a:xfrm>
            <a:off x="2661370" y="1233887"/>
            <a:ext cx="7885492" cy="400110"/>
          </a:xfrm>
          <a:prstGeom prst="rect">
            <a:avLst/>
          </a:prstGeom>
          <a:noFill/>
        </p:spPr>
        <p:txBody>
          <a:bodyPr wrap="none" rtlCol="0">
            <a:spAutoFit/>
          </a:bodyPr>
          <a:lstStyle/>
          <a:p>
            <a:r>
              <a:rPr lang="zh-CN" altLang="en-US" sz="2000" b="1" i="0" u="none" strike="noStrike" dirty="0">
                <a:solidFill>
                  <a:srgbClr val="002060"/>
                </a:solidFill>
                <a:effectLst/>
                <a:latin typeface="KaiTi" panose="02010609060101010101" pitchFamily="49" charset="-122"/>
                <a:ea typeface="KaiTi" panose="02010609060101010101" pitchFamily="49" charset="-122"/>
              </a:rPr>
              <a:t>每个分站</a:t>
            </a:r>
            <a:r>
              <a:rPr lang="zh-CN" altLang="en-US" sz="2000" b="0" i="0" u="none" strike="noStrike" dirty="0">
                <a:solidFill>
                  <a:srgbClr val="002060"/>
                </a:solidFill>
                <a:effectLst/>
                <a:latin typeface="KaiTi" panose="02010609060101010101" pitchFamily="49" charset="-122"/>
                <a:ea typeface="KaiTi" panose="02010609060101010101" pitchFamily="49" charset="-122"/>
              </a:rPr>
              <a:t>的前八位或前六位都能获得积分，但只有前五位能获得奖金</a:t>
            </a:r>
            <a:endParaRPr kumimoji="1" lang="zh-CN" altLang="en-US" sz="2000" dirty="0">
              <a:solidFill>
                <a:srgbClr val="002060"/>
              </a:solidFill>
              <a:latin typeface="KaiTi" panose="02010609060101010101" pitchFamily="49" charset="-122"/>
              <a:ea typeface="KaiTi" panose="02010609060101010101" pitchFamily="49" charset="-122"/>
            </a:endParaRPr>
          </a:p>
        </p:txBody>
      </p:sp>
      <p:pic>
        <p:nvPicPr>
          <p:cNvPr id="6" name="图片 5">
            <a:extLst>
              <a:ext uri="{FF2B5EF4-FFF2-40B4-BE49-F238E27FC236}">
                <a16:creationId xmlns:a16="http://schemas.microsoft.com/office/drawing/2014/main" id="{1E7B0954-B16F-2C7F-DAEC-1E8CD92684F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20435" y="1854283"/>
            <a:ext cx="5803900" cy="1866900"/>
          </a:xfrm>
          <a:prstGeom prst="rect">
            <a:avLst/>
          </a:prstGeom>
        </p:spPr>
      </p:pic>
      <p:pic>
        <p:nvPicPr>
          <p:cNvPr id="7" name="图片 6">
            <a:extLst>
              <a:ext uri="{FF2B5EF4-FFF2-40B4-BE49-F238E27FC236}">
                <a16:creationId xmlns:a16="http://schemas.microsoft.com/office/drawing/2014/main" id="{D4334F3E-AEA8-DECC-3573-54AB6E58417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712830" y="2027630"/>
            <a:ext cx="5232400" cy="1282700"/>
          </a:xfrm>
          <a:prstGeom prst="rect">
            <a:avLst/>
          </a:prstGeom>
        </p:spPr>
      </p:pic>
      <p:sp>
        <p:nvSpPr>
          <p:cNvPr id="8" name="文本框 7">
            <a:extLst>
              <a:ext uri="{FF2B5EF4-FFF2-40B4-BE49-F238E27FC236}">
                <a16:creationId xmlns:a16="http://schemas.microsoft.com/office/drawing/2014/main" id="{79559461-3DA2-8701-A9E1-6BC628AE67A0}"/>
              </a:ext>
            </a:extLst>
          </p:cNvPr>
          <p:cNvSpPr txBox="1"/>
          <p:nvPr/>
        </p:nvSpPr>
        <p:spPr>
          <a:xfrm>
            <a:off x="4061361" y="3904704"/>
            <a:ext cx="4544834" cy="400110"/>
          </a:xfrm>
          <a:prstGeom prst="rect">
            <a:avLst/>
          </a:prstGeom>
          <a:noFill/>
        </p:spPr>
        <p:txBody>
          <a:bodyPr wrap="none" rtlCol="0">
            <a:spAutoFit/>
          </a:bodyPr>
          <a:lstStyle/>
          <a:p>
            <a:r>
              <a:rPr lang="zh-CN" altLang="en-US" sz="2000" b="1" i="0" u="none" strike="noStrike" dirty="0">
                <a:solidFill>
                  <a:srgbClr val="002060"/>
                </a:solidFill>
                <a:effectLst/>
                <a:latin typeface="KaiTi" panose="02010609060101010101" pitchFamily="49" charset="-122"/>
                <a:ea typeface="KaiTi" panose="02010609060101010101" pitchFamily="49" charset="-122"/>
              </a:rPr>
              <a:t>成年组大奖赛总决赛：</a:t>
            </a:r>
            <a:r>
              <a:rPr lang="zh-CN" altLang="en-US" sz="2000" b="0" i="0" u="none" strike="noStrike" dirty="0">
                <a:solidFill>
                  <a:srgbClr val="002060"/>
                </a:solidFill>
                <a:effectLst/>
                <a:latin typeface="KaiTi" panose="02010609060101010101" pitchFamily="49" charset="-122"/>
                <a:ea typeface="KaiTi" panose="02010609060101010101" pitchFamily="49" charset="-122"/>
              </a:rPr>
              <a:t>前六位分发奖金</a:t>
            </a:r>
            <a:endParaRPr kumimoji="1" lang="zh-CN" altLang="en-US" sz="2000" dirty="0">
              <a:solidFill>
                <a:srgbClr val="002060"/>
              </a:solidFill>
              <a:latin typeface="KaiTi" panose="02010609060101010101" pitchFamily="49" charset="-122"/>
              <a:ea typeface="KaiTi" panose="02010609060101010101" pitchFamily="49" charset="-122"/>
            </a:endParaRPr>
          </a:p>
        </p:txBody>
      </p:sp>
      <p:pic>
        <p:nvPicPr>
          <p:cNvPr id="9" name="图片 8">
            <a:extLst>
              <a:ext uri="{FF2B5EF4-FFF2-40B4-BE49-F238E27FC236}">
                <a16:creationId xmlns:a16="http://schemas.microsoft.com/office/drawing/2014/main" id="{9A96156D-C528-50B8-8F62-F74A4ACFA1B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455719" y="4513095"/>
            <a:ext cx="6733113" cy="1599115"/>
          </a:xfrm>
          <a:prstGeom prst="rect">
            <a:avLst/>
          </a:prstGeom>
        </p:spPr>
      </p:pic>
    </p:spTree>
    <p:extLst>
      <p:ext uri="{BB962C8B-B14F-4D97-AF65-F5344CB8AC3E}">
        <p14:creationId xmlns:p14="http://schemas.microsoft.com/office/powerpoint/2010/main" val="91487473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2597150" y="1933575"/>
            <a:ext cx="5518785"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6" name="矩形 45"/>
          <p:cNvSpPr/>
          <p:nvPr/>
        </p:nvSpPr>
        <p:spPr>
          <a:xfrm>
            <a:off x="3095946" y="338395"/>
            <a:ext cx="3262423" cy="338550"/>
          </a:xfrm>
          <a:prstGeom prst="rect">
            <a:avLst/>
          </a:prstGeom>
        </p:spPr>
        <p:txBody>
          <a:bodyPr wrap="none" lIns="91436" tIns="45718" rIns="91436" bIns="45718">
            <a:spAutoFit/>
          </a:bodyPr>
          <a:lstStyle/>
          <a:p>
            <a:pPr algn="ct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各级别比赛积分与奖金</a:t>
            </a:r>
            <a:r>
              <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a:t>
            </a: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世锦赛</a:t>
            </a:r>
            <a:endPar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86C99F36-53DC-7802-120E-8069BEC1B56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792730" y="1347745"/>
            <a:ext cx="7459731" cy="5510255"/>
          </a:xfrm>
          <a:prstGeom prst="rect">
            <a:avLst/>
          </a:prstGeom>
        </p:spPr>
      </p:pic>
      <p:sp>
        <p:nvSpPr>
          <p:cNvPr id="6" name="文本框 5">
            <a:extLst>
              <a:ext uri="{FF2B5EF4-FFF2-40B4-BE49-F238E27FC236}">
                <a16:creationId xmlns:a16="http://schemas.microsoft.com/office/drawing/2014/main" id="{3873BAF0-3982-817D-2023-FF98910AAB6A}"/>
              </a:ext>
            </a:extLst>
          </p:cNvPr>
          <p:cNvSpPr txBox="1"/>
          <p:nvPr/>
        </p:nvSpPr>
        <p:spPr>
          <a:xfrm>
            <a:off x="4542566" y="909323"/>
            <a:ext cx="1980029" cy="400110"/>
          </a:xfrm>
          <a:prstGeom prst="rect">
            <a:avLst/>
          </a:prstGeom>
          <a:noFill/>
        </p:spPr>
        <p:txBody>
          <a:bodyPr wrap="none" rtlCol="0">
            <a:spAutoFit/>
          </a:bodyPr>
          <a:lstStyle/>
          <a:p>
            <a:r>
              <a:rPr lang="zh-CN" altLang="en-US" sz="2000" b="0" i="0" u="none" strike="noStrike" dirty="0">
                <a:solidFill>
                  <a:srgbClr val="002060"/>
                </a:solidFill>
                <a:effectLst/>
                <a:latin typeface="KaiTi" panose="02010609060101010101" pitchFamily="49" charset="-122"/>
                <a:ea typeface="KaiTi" panose="02010609060101010101" pitchFamily="49" charset="-122"/>
              </a:rPr>
              <a:t>前六位分发奖金</a:t>
            </a:r>
            <a:endParaRPr kumimoji="1" lang="zh-CN" altLang="en-US" sz="2000" dirty="0">
              <a:solidFill>
                <a:srgbClr val="002060"/>
              </a:solidFill>
              <a:latin typeface="KaiTi" panose="02010609060101010101" pitchFamily="49" charset="-122"/>
              <a:ea typeface="KaiTi" panose="02010609060101010101" pitchFamily="49" charset="-122"/>
            </a:endParaRPr>
          </a:p>
        </p:txBody>
      </p:sp>
      <p:sp>
        <p:nvSpPr>
          <p:cNvPr id="7" name="文本框 6">
            <a:extLst>
              <a:ext uri="{FF2B5EF4-FFF2-40B4-BE49-F238E27FC236}">
                <a16:creationId xmlns:a16="http://schemas.microsoft.com/office/drawing/2014/main" id="{9EA91946-87C7-DE49-FCEE-4F2ED1FC6F08}"/>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花滑国际赛事</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spTree>
    <p:extLst>
      <p:ext uri="{BB962C8B-B14F-4D97-AF65-F5344CB8AC3E}">
        <p14:creationId xmlns:p14="http://schemas.microsoft.com/office/powerpoint/2010/main" val="188161580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 27"/>
          <p:cNvGrpSpPr/>
          <p:nvPr/>
        </p:nvGrpSpPr>
        <p:grpSpPr>
          <a:xfrm>
            <a:off x="11454130" y="252730"/>
            <a:ext cx="737870" cy="484505"/>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581640" y="158750"/>
            <a:ext cx="685165" cy="67945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9298352" y="3216601"/>
            <a:ext cx="2646878" cy="584775"/>
          </a:xfrm>
          <a:prstGeom prst="rect">
            <a:avLst/>
          </a:prstGeom>
          <a:noFill/>
        </p:spPr>
        <p:txBody>
          <a:bodyPr wrap="none" rtlCol="0" anchor="t">
            <a:spAutoFit/>
          </a:bodyPr>
          <a:lstStyle/>
          <a:p>
            <a:r>
              <a:rPr lang="zh-CN" altLang="en-US" sz="3200" dirty="0">
                <a:solidFill>
                  <a:schemeClr val="bg1"/>
                </a:solidFill>
                <a:latin typeface="田氏颜体大字库" panose="020B0503020204020204" charset="-122"/>
                <a:ea typeface="田氏颜体大字库" panose="020B0503020204020204" charset="-122"/>
                <a:sym typeface="+mn-ea"/>
              </a:rPr>
              <a:t>选手收支情况</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19"/>
          <p:cNvSpPr/>
          <p:nvPr/>
        </p:nvSpPr>
        <p:spPr>
          <a:xfrm>
            <a:off x="402351" y="1921806"/>
            <a:ext cx="2259019" cy="2236715"/>
          </a:xfrm>
          <a:prstGeom prst="ellipse">
            <a:avLst/>
          </a:prstGeom>
          <a:solidFill>
            <a:srgbClr val="4472C4">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177189" y="1813777"/>
            <a:ext cx="2285742" cy="2440074"/>
            <a:chOff x="4745749" y="1789001"/>
            <a:chExt cx="1776468" cy="1896414"/>
          </a:xfrm>
          <a:solidFill>
            <a:srgbClr val="4472C4">
              <a:alpha val="39000"/>
            </a:srgbClr>
          </a:solidFill>
        </p:grpSpPr>
        <p:sp>
          <p:nvSpPr>
            <p:cNvPr id="20" name="圆角矩形 19"/>
            <p:cNvSpPr/>
            <p:nvPr/>
          </p:nvSpPr>
          <p:spPr>
            <a:xfrm>
              <a:off x="4745749" y="1947051"/>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sp>
          <p:nvSpPr>
            <p:cNvPr id="21" name="圆角矩形 20"/>
            <p:cNvSpPr/>
            <p:nvPr/>
          </p:nvSpPr>
          <p:spPr>
            <a:xfrm>
              <a:off x="4766518" y="1789001"/>
              <a:ext cx="1755699" cy="1738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4000" dirty="0">
                <a:latin typeface="微软雅黑" panose="020B0503020204020204" pitchFamily="34" charset="-122"/>
                <a:ea typeface="微软雅黑" panose="020B0503020204020204" pitchFamily="34" charset="-122"/>
              </a:endParaRPr>
            </a:p>
          </p:txBody>
        </p:sp>
      </p:grpSp>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sp>
        <p:nvSpPr>
          <p:cNvPr id="46" name="矩形 45"/>
          <p:cNvSpPr/>
          <p:nvPr/>
        </p:nvSpPr>
        <p:spPr>
          <a:xfrm>
            <a:off x="3153406" y="324999"/>
            <a:ext cx="2098644" cy="338550"/>
          </a:xfrm>
          <a:prstGeom prst="rect">
            <a:avLst/>
          </a:prstGeom>
        </p:spPr>
        <p:txBody>
          <a:bodyPr wrap="none" lIns="91436" tIns="45718" rIns="91436" bIns="45718">
            <a:spAutoFit/>
          </a:bodyPr>
          <a:lstStyle/>
          <a:p>
            <a:pPr algn="ct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职业选手</a:t>
            </a:r>
            <a:r>
              <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VS</a:t>
            </a: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sym typeface="+mn-ea"/>
              </a:rPr>
              <a:t>业余选手</a:t>
            </a:r>
            <a:endPar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32303B7-E9E6-984E-8C34-36ACE1AEE8A9}"/>
              </a:ext>
            </a:extLst>
          </p:cNvPr>
          <p:cNvSpPr txBox="1"/>
          <p:nvPr/>
        </p:nvSpPr>
        <p:spPr>
          <a:xfrm>
            <a:off x="2612650" y="1198677"/>
            <a:ext cx="7571303" cy="584775"/>
          </a:xfrm>
          <a:prstGeom prst="rect">
            <a:avLst/>
          </a:prstGeom>
          <a:noFill/>
        </p:spPr>
        <p:txBody>
          <a:bodyPr wrap="none" rtlCol="0">
            <a:spAutoFit/>
          </a:bodyPr>
          <a:lstStyle/>
          <a:p>
            <a:pPr algn="ctr"/>
            <a:r>
              <a:rPr lang="en" altLang="zh-CN" sz="1600" b="0" i="0" u="none" strike="noStrike" dirty="0">
                <a:solidFill>
                  <a:srgbClr val="002060"/>
                </a:solidFill>
                <a:effectLst/>
                <a:latin typeface="Copperplate" panose="02000504000000020004" pitchFamily="2" charset="0"/>
                <a:ea typeface="KaiTi" panose="02010609060101010101" pitchFamily="49" charset="-122"/>
              </a:rPr>
              <a:t>amateur events</a:t>
            </a:r>
          </a:p>
          <a:p>
            <a:pPr algn="ctr"/>
            <a:r>
              <a:rPr lang="zh-CN" altLang="en-US" sz="1600" b="0" i="0" u="none" strike="noStrike" dirty="0">
                <a:solidFill>
                  <a:srgbClr val="002060"/>
                </a:solidFill>
                <a:effectLst/>
                <a:latin typeface="KaiTi" panose="02010609060101010101" pitchFamily="49" charset="-122"/>
                <a:ea typeface="KaiTi" panose="02010609060101010101" pitchFamily="49" charset="-122"/>
              </a:rPr>
              <a:t>四大洲锦标赛、世锦赛、冬奥会花样滑冰比赛，都属于非商业性质的“业余”赛事</a:t>
            </a:r>
            <a:endParaRPr kumimoji="1" lang="zh-CN" altLang="en-US" sz="1600" dirty="0">
              <a:solidFill>
                <a:srgbClr val="002060"/>
              </a:solidFill>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2DE3D4F4-0604-9879-3C59-2BF537D7F89A}"/>
              </a:ext>
            </a:extLst>
          </p:cNvPr>
          <p:cNvSpPr txBox="1"/>
          <p:nvPr/>
        </p:nvSpPr>
        <p:spPr>
          <a:xfrm>
            <a:off x="478790" y="2501554"/>
            <a:ext cx="1849218" cy="1077218"/>
          </a:xfrm>
          <a:prstGeom prst="rect">
            <a:avLst/>
          </a:prstGeom>
          <a:noFill/>
        </p:spPr>
        <p:txBody>
          <a:bodyPr wrap="square" rtlCol="0">
            <a:spAutoFit/>
          </a:bodyPr>
          <a:lstStyle/>
          <a:p>
            <a:r>
              <a:rPr lang="en-US" altLang="zh-CN" sz="1600" i="0" u="none" strike="noStrike" dirty="0">
                <a:solidFill>
                  <a:schemeClr val="bg1"/>
                </a:solidFill>
                <a:effectLst/>
                <a:latin typeface="KaiTi" panose="02010609060101010101" pitchFamily="49" charset="-122"/>
                <a:ea typeface="KaiTi" panose="02010609060101010101" pitchFamily="49" charset="-122"/>
              </a:rPr>
              <a:t>1895</a:t>
            </a:r>
            <a:r>
              <a:rPr lang="zh-CN" altLang="en-US" sz="1600" i="0" u="none" strike="noStrike" dirty="0">
                <a:solidFill>
                  <a:schemeClr val="bg1"/>
                </a:solidFill>
                <a:effectLst/>
                <a:latin typeface="KaiTi" panose="02010609060101010101" pitchFamily="49" charset="-122"/>
                <a:ea typeface="KaiTi" panose="02010609060101010101" pitchFamily="49" charset="-122"/>
              </a:rPr>
              <a:t>年，</a:t>
            </a:r>
            <a:r>
              <a:rPr lang="en-US" altLang="zh-CN" sz="1600" i="0" u="none" strike="noStrike" dirty="0">
                <a:solidFill>
                  <a:schemeClr val="bg1"/>
                </a:solidFill>
                <a:effectLst/>
                <a:latin typeface="KaiTi" panose="02010609060101010101" pitchFamily="49" charset="-122"/>
                <a:ea typeface="KaiTi" panose="02010609060101010101" pitchFamily="49" charset="-122"/>
              </a:rPr>
              <a:t>ISU</a:t>
            </a:r>
            <a:r>
              <a:rPr lang="zh-CN" altLang="en-US" sz="1600" i="0" u="none" strike="noStrike" dirty="0">
                <a:solidFill>
                  <a:schemeClr val="bg1"/>
                </a:solidFill>
                <a:effectLst/>
                <a:latin typeface="KaiTi" panose="02010609060101010101" pitchFamily="49" charset="-122"/>
                <a:ea typeface="KaiTi" panose="02010609060101010101" pitchFamily="49" charset="-122"/>
              </a:rPr>
              <a:t>精简了任务，只与业余选手打交道，不与职业选手打交道</a:t>
            </a:r>
            <a:endParaRPr kumimoji="1" lang="zh-CN" altLang="en-US" sz="1600" dirty="0">
              <a:solidFill>
                <a:schemeClr val="bg1"/>
              </a:solidFill>
              <a:latin typeface="KaiTi" panose="02010609060101010101" pitchFamily="49" charset="-122"/>
              <a:ea typeface="KaiTi" panose="02010609060101010101" pitchFamily="49" charset="-122"/>
            </a:endParaRPr>
          </a:p>
        </p:txBody>
      </p:sp>
      <p:sp>
        <p:nvSpPr>
          <p:cNvPr id="2" name="文本框 1">
            <a:extLst>
              <a:ext uri="{FF2B5EF4-FFF2-40B4-BE49-F238E27FC236}">
                <a16:creationId xmlns:a16="http://schemas.microsoft.com/office/drawing/2014/main" id="{421BC408-E3DB-2D52-9698-812901546DE8}"/>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选手收支情况</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sp>
        <p:nvSpPr>
          <p:cNvPr id="7" name="圆角矩形 6">
            <a:extLst>
              <a:ext uri="{FF2B5EF4-FFF2-40B4-BE49-F238E27FC236}">
                <a16:creationId xmlns:a16="http://schemas.microsoft.com/office/drawing/2014/main" id="{2C0E6D5E-56BE-4580-B354-A9477ACAF8A5}"/>
              </a:ext>
            </a:extLst>
          </p:cNvPr>
          <p:cNvSpPr/>
          <p:nvPr/>
        </p:nvSpPr>
        <p:spPr>
          <a:xfrm rot="10800000" flipV="1">
            <a:off x="11739068" y="1436698"/>
            <a:ext cx="452932" cy="149304"/>
          </a:xfrm>
          <a:prstGeom prst="roundRect">
            <a:avLst>
              <a:gd name="adj" fmla="val 5039"/>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highlight>
                <a:srgbClr val="2F5597"/>
              </a:highlight>
            </a:endParaRPr>
          </a:p>
        </p:txBody>
      </p:sp>
      <p:sp>
        <p:nvSpPr>
          <p:cNvPr id="8" name="圆角矩形 7">
            <a:extLst>
              <a:ext uri="{FF2B5EF4-FFF2-40B4-BE49-F238E27FC236}">
                <a16:creationId xmlns:a16="http://schemas.microsoft.com/office/drawing/2014/main" id="{90275B7E-38B6-463D-0460-650A72175143}"/>
              </a:ext>
            </a:extLst>
          </p:cNvPr>
          <p:cNvSpPr/>
          <p:nvPr/>
        </p:nvSpPr>
        <p:spPr>
          <a:xfrm rot="10800000" flipV="1">
            <a:off x="11741167" y="4985598"/>
            <a:ext cx="452932" cy="149304"/>
          </a:xfrm>
          <a:prstGeom prst="roundRect">
            <a:avLst>
              <a:gd name="adj" fmla="val 5039"/>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highlight>
                <a:srgbClr val="2F5597"/>
              </a:highlight>
            </a:endParaRPr>
          </a:p>
        </p:txBody>
      </p:sp>
      <p:sp>
        <p:nvSpPr>
          <p:cNvPr id="9" name="文本框 8">
            <a:extLst>
              <a:ext uri="{FF2B5EF4-FFF2-40B4-BE49-F238E27FC236}">
                <a16:creationId xmlns:a16="http://schemas.microsoft.com/office/drawing/2014/main" id="{54F565A3-7CDB-E4BA-D2CD-490C3D417E34}"/>
              </a:ext>
            </a:extLst>
          </p:cNvPr>
          <p:cNvSpPr txBox="1"/>
          <p:nvPr/>
        </p:nvSpPr>
        <p:spPr>
          <a:xfrm>
            <a:off x="10409115" y="1410251"/>
            <a:ext cx="1104790" cy="338554"/>
          </a:xfrm>
          <a:prstGeom prst="rect">
            <a:avLst/>
          </a:prstGeom>
          <a:solidFill>
            <a:schemeClr val="tx2">
              <a:lumMod val="60000"/>
              <a:lumOff val="40000"/>
            </a:schemeClr>
          </a:solidFill>
        </p:spPr>
        <p:txBody>
          <a:bodyPr wrap="none" rtlCol="0">
            <a:spAutoFit/>
          </a:bodyPr>
          <a:lstStyle/>
          <a:p>
            <a:r>
              <a:rPr kumimoji="1" lang="en-US" altLang="zh-CN" sz="1600" b="1" dirty="0">
                <a:solidFill>
                  <a:schemeClr val="bg1"/>
                </a:solidFill>
                <a:latin typeface="Copperplate" panose="02000504000000020004" pitchFamily="2" charset="0"/>
                <a:ea typeface="KaiTi" panose="02010609060101010101" pitchFamily="49" charset="-122"/>
              </a:rPr>
              <a:t>amateur</a:t>
            </a:r>
            <a:endParaRPr kumimoji="1" lang="zh-CN" altLang="en-US" sz="1600" b="1" dirty="0">
              <a:solidFill>
                <a:schemeClr val="bg1"/>
              </a:solidFill>
              <a:latin typeface="Copperplate" panose="02000504000000020004" pitchFamily="2" charset="0"/>
              <a:ea typeface="KaiTi" panose="02010609060101010101" pitchFamily="49" charset="-122"/>
            </a:endParaRPr>
          </a:p>
        </p:txBody>
      </p:sp>
      <p:sp>
        <p:nvSpPr>
          <p:cNvPr id="10" name="文本框 9">
            <a:extLst>
              <a:ext uri="{FF2B5EF4-FFF2-40B4-BE49-F238E27FC236}">
                <a16:creationId xmlns:a16="http://schemas.microsoft.com/office/drawing/2014/main" id="{1DCE8ABA-D617-23E2-1E80-D02D7A3C9903}"/>
              </a:ext>
            </a:extLst>
          </p:cNvPr>
          <p:cNvSpPr txBox="1"/>
          <p:nvPr/>
        </p:nvSpPr>
        <p:spPr>
          <a:xfrm>
            <a:off x="9950075" y="4965625"/>
            <a:ext cx="1657826" cy="338554"/>
          </a:xfrm>
          <a:prstGeom prst="rect">
            <a:avLst/>
          </a:prstGeom>
          <a:solidFill>
            <a:schemeClr val="tx2">
              <a:lumMod val="60000"/>
              <a:lumOff val="40000"/>
            </a:schemeClr>
          </a:solidFill>
        </p:spPr>
        <p:txBody>
          <a:bodyPr wrap="square" rtlCol="0">
            <a:spAutoFit/>
          </a:bodyPr>
          <a:lstStyle/>
          <a:p>
            <a:r>
              <a:rPr kumimoji="1" lang="en-US" altLang="zh-CN" sz="1600" b="1">
                <a:solidFill>
                  <a:schemeClr val="bg1"/>
                </a:solidFill>
                <a:latin typeface="Copperplate" panose="02000504000000020004" pitchFamily="2" charset="0"/>
                <a:ea typeface="KaiTi" panose="02010609060101010101" pitchFamily="49" charset="-122"/>
              </a:rPr>
              <a:t>professional</a:t>
            </a:r>
            <a:endParaRPr kumimoji="1" lang="zh-CN" altLang="en-US" sz="1600" b="1" dirty="0">
              <a:solidFill>
                <a:schemeClr val="bg1"/>
              </a:solidFill>
              <a:latin typeface="Copperplate" panose="02000504000000020004" pitchFamily="2" charset="0"/>
              <a:ea typeface="KaiTi" panose="02010609060101010101" pitchFamily="49" charset="-122"/>
            </a:endParaRPr>
          </a:p>
        </p:txBody>
      </p:sp>
      <p:sp>
        <p:nvSpPr>
          <p:cNvPr id="12" name="文本框 11">
            <a:extLst>
              <a:ext uri="{FF2B5EF4-FFF2-40B4-BE49-F238E27FC236}">
                <a16:creationId xmlns:a16="http://schemas.microsoft.com/office/drawing/2014/main" id="{C1C745A6-9DBE-B630-46AE-E947005DE988}"/>
              </a:ext>
            </a:extLst>
          </p:cNvPr>
          <p:cNvSpPr txBox="1"/>
          <p:nvPr/>
        </p:nvSpPr>
        <p:spPr>
          <a:xfrm>
            <a:off x="2544227" y="4135465"/>
            <a:ext cx="7410135" cy="2308324"/>
          </a:xfrm>
          <a:prstGeom prst="rect">
            <a:avLst/>
          </a:prstGeom>
          <a:noFill/>
        </p:spPr>
        <p:txBody>
          <a:bodyPr wrap="square">
            <a:spAutoFit/>
          </a:bodyPr>
          <a:lstStyle/>
          <a:p>
            <a:pPr algn="ctr"/>
            <a:r>
              <a:rPr lang="zh-CN" altLang="en-US" sz="1800" b="1" i="0" u="none" strike="noStrike" dirty="0">
                <a:solidFill>
                  <a:srgbClr val="002060"/>
                </a:solidFill>
                <a:effectLst/>
                <a:latin typeface="KaiTi" panose="02010609060101010101" pitchFamily="49" charset="-122"/>
                <a:ea typeface="KaiTi" panose="02010609060101010101" pitchFamily="49" charset="-122"/>
              </a:rPr>
              <a:t>竞赛身份的标签</a:t>
            </a:r>
            <a:endParaRPr lang="en-US" altLang="zh-CN" sz="1800" b="1" i="0" u="none" strike="noStrike" dirty="0">
              <a:solidFill>
                <a:srgbClr val="002060"/>
              </a:solidFill>
              <a:effectLst/>
              <a:latin typeface="KaiTi" panose="02010609060101010101" pitchFamily="49" charset="-122"/>
              <a:ea typeface="KaiTi" panose="02010609060101010101" pitchFamily="49" charset="-122"/>
            </a:endParaRPr>
          </a:p>
          <a:p>
            <a:pPr algn="ctr"/>
            <a:r>
              <a:rPr lang="zh-CN" altLang="en-US" sz="1800" b="0" i="0" u="none" strike="noStrike" dirty="0">
                <a:solidFill>
                  <a:srgbClr val="002060"/>
                </a:solidFill>
                <a:effectLst/>
                <a:latin typeface="KaiTi" panose="02010609060101010101" pitchFamily="49" charset="-122"/>
                <a:ea typeface="KaiTi" panose="02010609060101010101" pitchFamily="49" charset="-122"/>
              </a:rPr>
              <a:t>它最初的含义是以滑冰为职业，靠参加商业性质的滑冰职业比赛和滑冰表演谋生的运动员。</a:t>
            </a:r>
            <a:endParaRPr lang="en-US" altLang="zh-CN" sz="1800" b="0" i="0" u="none" strike="noStrike" dirty="0">
              <a:solidFill>
                <a:srgbClr val="002060"/>
              </a:solidFill>
              <a:effectLst/>
              <a:latin typeface="KaiTi" panose="02010609060101010101" pitchFamily="49" charset="-122"/>
              <a:ea typeface="KaiTi" panose="02010609060101010101" pitchFamily="49" charset="-122"/>
            </a:endParaRPr>
          </a:p>
          <a:p>
            <a:pPr algn="ctr"/>
            <a:r>
              <a:rPr lang="zh-CN" altLang="en-US" sz="1800" b="0" i="0" u="none" strike="noStrike" dirty="0">
                <a:solidFill>
                  <a:srgbClr val="002060"/>
                </a:solidFill>
                <a:effectLst/>
                <a:latin typeface="KaiTi" panose="02010609060101010101" pitchFamily="49" charset="-122"/>
                <a:ea typeface="KaiTi" panose="02010609060101010101" pitchFamily="49" charset="-122"/>
              </a:rPr>
              <a:t>花样滑冰中的职业比赛，是由商业公司或者媒体机构组织运营，需要通过比赛的票房和广告获取收入的商业化比赛。</a:t>
            </a:r>
            <a:endParaRPr lang="en-US" altLang="zh-CN" sz="1800" b="0" i="0" u="none" strike="noStrike" dirty="0">
              <a:solidFill>
                <a:srgbClr val="002060"/>
              </a:solidFill>
              <a:effectLst/>
              <a:latin typeface="KaiTi" panose="02010609060101010101" pitchFamily="49" charset="-122"/>
              <a:ea typeface="KaiTi" panose="02010609060101010101" pitchFamily="49" charset="-122"/>
            </a:endParaRPr>
          </a:p>
          <a:p>
            <a:pPr algn="ctr"/>
            <a:r>
              <a:rPr lang="zh-CN" altLang="en-US" sz="1800" b="0" i="0" u="none" strike="noStrike" dirty="0">
                <a:solidFill>
                  <a:srgbClr val="002060"/>
                </a:solidFill>
                <a:effectLst/>
                <a:latin typeface="KaiTi" panose="02010609060101010101" pitchFamily="49" charset="-122"/>
                <a:ea typeface="KaiTi" panose="02010609060101010101" pitchFamily="49" charset="-122"/>
              </a:rPr>
              <a:t>假如一个运动员签约加入了某花滑职业联盟，那他就成为了职业选手，需要参加该联盟的表演赛事以换取年薪及奖金。与此同时，他将失去参加冬奥会等“业余赛事”的资格。</a:t>
            </a:r>
            <a:endParaRPr lang="zh-CN" altLang="en-US" sz="1800" dirty="0">
              <a:solidFill>
                <a:srgbClr val="002060"/>
              </a:solidFill>
              <a:latin typeface="KaiTi" panose="02010609060101010101" pitchFamily="49" charset="-122"/>
              <a:ea typeface="KaiTi" panose="02010609060101010101" pitchFamily="49" charset="-122"/>
            </a:endParaRPr>
          </a:p>
        </p:txBody>
      </p:sp>
      <p:sp>
        <p:nvSpPr>
          <p:cNvPr id="13" name="文本框 12">
            <a:extLst>
              <a:ext uri="{FF2B5EF4-FFF2-40B4-BE49-F238E27FC236}">
                <a16:creationId xmlns:a16="http://schemas.microsoft.com/office/drawing/2014/main" id="{A8D1BB0E-F8FE-16DA-DA1F-DCCBC5E70161}"/>
              </a:ext>
            </a:extLst>
          </p:cNvPr>
          <p:cNvSpPr txBox="1"/>
          <p:nvPr/>
        </p:nvSpPr>
        <p:spPr>
          <a:xfrm>
            <a:off x="2792730" y="2268937"/>
            <a:ext cx="9128279" cy="1815882"/>
          </a:xfrm>
          <a:prstGeom prst="rect">
            <a:avLst/>
          </a:prstGeom>
          <a:noFill/>
        </p:spPr>
        <p:txBody>
          <a:bodyPr wrap="square" rtlCol="0">
            <a:spAutoFit/>
          </a:bodyPr>
          <a:lstStyle/>
          <a:p>
            <a:pPr algn="ctr"/>
            <a:r>
              <a:rPr lang="zh-CN" altLang="en-US" sz="1600" b="0" i="0" u="none" strike="noStrike" dirty="0">
                <a:solidFill>
                  <a:schemeClr val="bg2">
                    <a:lumMod val="50000"/>
                  </a:schemeClr>
                </a:solidFill>
                <a:effectLst/>
                <a:latin typeface="KaiTi" panose="02010609060101010101" pitchFamily="49" charset="-122"/>
                <a:ea typeface="KaiTi" panose="02010609060101010101" pitchFamily="49" charset="-122"/>
              </a:rPr>
              <a:t>想要继续活跃在竞技赛场中，就必须保持</a:t>
            </a:r>
            <a:r>
              <a:rPr lang="en" altLang="zh-CN" sz="1600" b="0" i="0" u="none" strike="noStrike" dirty="0">
                <a:solidFill>
                  <a:srgbClr val="C00000"/>
                </a:solidFill>
                <a:effectLst/>
                <a:latin typeface="Copperplate" panose="02000504000000020004" pitchFamily="2" charset="0"/>
                <a:ea typeface="KaiTi" panose="02010609060101010101" pitchFamily="49" charset="-122"/>
              </a:rPr>
              <a:t>amateur</a:t>
            </a:r>
            <a:r>
              <a:rPr lang="zh-CN" altLang="en-US" sz="1600" b="0" i="0" u="none" strike="noStrike" dirty="0">
                <a:solidFill>
                  <a:schemeClr val="bg2">
                    <a:lumMod val="50000"/>
                  </a:schemeClr>
                </a:solidFill>
                <a:effectLst/>
                <a:latin typeface="KaiTi" panose="02010609060101010101" pitchFamily="49" charset="-122"/>
                <a:ea typeface="KaiTi" panose="02010609060101010101" pitchFamily="49" charset="-122"/>
              </a:rPr>
              <a:t>的身份，不加入职业比赛，这样可以继续保持科学的训练，提高竞技水平，争取收获奖牌和名声，</a:t>
            </a:r>
            <a:endParaRPr lang="en-US" altLang="zh-CN" sz="1600" b="0" i="0" u="none" strike="noStrike" dirty="0">
              <a:solidFill>
                <a:schemeClr val="bg2">
                  <a:lumMod val="50000"/>
                </a:schemeClr>
              </a:solidFill>
              <a:effectLst/>
              <a:latin typeface="KaiTi" panose="02010609060101010101" pitchFamily="49" charset="-122"/>
              <a:ea typeface="KaiTi" panose="02010609060101010101" pitchFamily="49" charset="-122"/>
            </a:endParaRPr>
          </a:p>
          <a:p>
            <a:pPr algn="ctr"/>
            <a:r>
              <a:rPr lang="zh-CN" altLang="en-US" sz="1600" b="0" i="0" u="none" strike="noStrike" dirty="0">
                <a:solidFill>
                  <a:schemeClr val="bg2">
                    <a:lumMod val="50000"/>
                  </a:schemeClr>
                </a:solidFill>
                <a:effectLst/>
                <a:latin typeface="KaiTi" panose="02010609060101010101" pitchFamily="49" charset="-122"/>
                <a:ea typeface="KaiTi" panose="02010609060101010101" pitchFamily="49" charset="-122"/>
              </a:rPr>
              <a:t>但训练的成本十分高昂，经济上的回报很少</a:t>
            </a:r>
          </a:p>
          <a:p>
            <a:pPr algn="ctr"/>
            <a:endParaRPr lang="zh-CN" altLang="en-US" sz="1600" b="0" i="0" u="none" strike="noStrike" dirty="0">
              <a:solidFill>
                <a:schemeClr val="bg2">
                  <a:lumMod val="50000"/>
                </a:schemeClr>
              </a:solidFill>
              <a:effectLst/>
              <a:latin typeface="KaiTi" panose="02010609060101010101" pitchFamily="49" charset="-122"/>
              <a:ea typeface="KaiTi" panose="02010609060101010101" pitchFamily="49" charset="-122"/>
            </a:endParaRPr>
          </a:p>
          <a:p>
            <a:pPr algn="ctr"/>
            <a:r>
              <a:rPr lang="zh-CN" altLang="en-US" sz="1600" b="0" i="0" u="none" strike="noStrike" dirty="0">
                <a:solidFill>
                  <a:schemeClr val="bg2">
                    <a:lumMod val="50000"/>
                  </a:schemeClr>
                </a:solidFill>
                <a:effectLst/>
                <a:latin typeface="KaiTi" panose="02010609060101010101" pitchFamily="49" charset="-122"/>
                <a:ea typeface="KaiTi" panose="02010609060101010101" pitchFamily="49" charset="-122"/>
              </a:rPr>
              <a:t>想要将现有的声望兑现成经济上的收益，加入职业比赛，获得</a:t>
            </a:r>
            <a:r>
              <a:rPr lang="en" altLang="zh-CN" sz="1600" b="0" i="0" u="none" strike="noStrike" dirty="0">
                <a:solidFill>
                  <a:srgbClr val="C00000"/>
                </a:solidFill>
                <a:effectLst/>
                <a:latin typeface="Copperplate" panose="02000504000000020004" pitchFamily="2" charset="0"/>
                <a:ea typeface="KaiTi" panose="02010609060101010101" pitchFamily="49" charset="-122"/>
              </a:rPr>
              <a:t>professional</a:t>
            </a:r>
            <a:r>
              <a:rPr lang="zh-CN" altLang="en-US" sz="1600" b="0" i="0" u="none" strike="noStrike" dirty="0">
                <a:solidFill>
                  <a:schemeClr val="bg2">
                    <a:lumMod val="50000"/>
                  </a:schemeClr>
                </a:solidFill>
                <a:effectLst/>
                <a:latin typeface="KaiTi" panose="02010609060101010101" pitchFamily="49" charset="-122"/>
                <a:ea typeface="KaiTi" panose="02010609060101010101" pitchFamily="49" charset="-122"/>
              </a:rPr>
              <a:t>身份按照商业运作模式，迎合取悦观众市场，放弃非商业赛事的参赛资格。</a:t>
            </a:r>
          </a:p>
          <a:p>
            <a:pPr algn="ctr"/>
            <a:endParaRPr kumimoji="1" lang="zh-CN" altLang="en-US" sz="1600" dirty="0">
              <a:solidFill>
                <a:schemeClr val="bg2">
                  <a:lumMod val="50000"/>
                </a:schemeClr>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99335560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2597150" y="1933575"/>
            <a:ext cx="5518785" cy="0"/>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715" y="260985"/>
            <a:ext cx="484505" cy="49085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3</a:t>
            </a:r>
            <a:endParaRPr lang="zh-CN" altLang="en-US" sz="3600" dirty="0"/>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EA91946-87C7-DE49-FCEE-4F2ED1FC6F08}"/>
              </a:ext>
            </a:extLst>
          </p:cNvPr>
          <p:cNvSpPr txBox="1"/>
          <p:nvPr/>
        </p:nvSpPr>
        <p:spPr>
          <a:xfrm>
            <a:off x="620435" y="275573"/>
            <a:ext cx="2040935"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选手收支情况</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pic>
        <p:nvPicPr>
          <p:cNvPr id="5" name="图片 4">
            <a:extLst>
              <a:ext uri="{FF2B5EF4-FFF2-40B4-BE49-F238E27FC236}">
                <a16:creationId xmlns:a16="http://schemas.microsoft.com/office/drawing/2014/main" id="{9F082027-6AAC-B1EA-2E29-0B39966EFE2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4968" y="1378603"/>
            <a:ext cx="11770837" cy="4606561"/>
          </a:xfrm>
          <a:prstGeom prst="rect">
            <a:avLst/>
          </a:prstGeom>
        </p:spPr>
      </p:pic>
    </p:spTree>
    <p:extLst>
      <p:ext uri="{BB962C8B-B14F-4D97-AF65-F5344CB8AC3E}">
        <p14:creationId xmlns:p14="http://schemas.microsoft.com/office/powerpoint/2010/main" val="183323065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296" y="4672004"/>
            <a:ext cx="12192000" cy="123425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grpSp>
        <p:nvGrpSpPr>
          <p:cNvPr id="61" name="组合 60"/>
          <p:cNvGrpSpPr/>
          <p:nvPr/>
        </p:nvGrpSpPr>
        <p:grpSpPr>
          <a:xfrm rot="16200000">
            <a:off x="11436485" y="5106095"/>
            <a:ext cx="1271471" cy="363349"/>
            <a:chOff x="6507038" y="462977"/>
            <a:chExt cx="2430800" cy="471379"/>
          </a:xfrm>
        </p:grpSpPr>
        <p:grpSp>
          <p:nvGrpSpPr>
            <p:cNvPr id="62" name="组合 61"/>
            <p:cNvGrpSpPr/>
            <p:nvPr/>
          </p:nvGrpSpPr>
          <p:grpSpPr>
            <a:xfrm flipV="1">
              <a:off x="6507038" y="462977"/>
              <a:ext cx="1917435" cy="471379"/>
              <a:chOff x="810775" y="1533962"/>
              <a:chExt cx="7782374" cy="1913206"/>
            </a:xfrm>
          </p:grpSpPr>
          <p:sp>
            <p:nvSpPr>
              <p:cNvPr id="64" name="圆角矩形 63"/>
              <p:cNvSpPr/>
              <p:nvPr/>
            </p:nvSpPr>
            <p:spPr>
              <a:xfrm>
                <a:off x="2848247"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p:cNvSpPr/>
              <p:nvPr/>
            </p:nvSpPr>
            <p:spPr>
              <a:xfrm>
                <a:off x="810775"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圆角矩形 65"/>
              <p:cNvSpPr/>
              <p:nvPr/>
            </p:nvSpPr>
            <p:spPr>
              <a:xfrm>
                <a:off x="6848755" y="1533962"/>
                <a:ext cx="1744394" cy="1913206"/>
              </a:xfrm>
              <a:prstGeom prst="roundRect">
                <a:avLst>
                  <a:gd name="adj" fmla="val 5039"/>
                </a:avLst>
              </a:prstGeom>
              <a:solidFill>
                <a:schemeClr val="accent5">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圆角矩形 66"/>
              <p:cNvSpPr/>
              <p:nvPr/>
            </p:nvSpPr>
            <p:spPr>
              <a:xfrm>
                <a:off x="4811283" y="1533962"/>
                <a:ext cx="1744394" cy="1913206"/>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圆角矩形 62"/>
            <p:cNvSpPr/>
            <p:nvPr/>
          </p:nvSpPr>
          <p:spPr>
            <a:xfrm flipV="1">
              <a:off x="8508051" y="462977"/>
              <a:ext cx="429787" cy="471379"/>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圆角矩形 56"/>
          <p:cNvSpPr/>
          <p:nvPr/>
        </p:nvSpPr>
        <p:spPr>
          <a:xfrm rot="16200000" flipV="1">
            <a:off x="10447003" y="4634619"/>
            <a:ext cx="1282079" cy="1300156"/>
          </a:xfrm>
          <a:prstGeom prst="roundRect">
            <a:avLst>
              <a:gd name="adj" fmla="val 5039"/>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pic>
        <p:nvPicPr>
          <p:cNvPr id="1026" name="Picture 2"/>
          <p:cNvPicPr>
            <a:picLocks noChangeAspect="1" noChangeArrowheads="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509250" y="4758055"/>
            <a:ext cx="1158240" cy="114808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62594" y="1430300"/>
            <a:ext cx="10634980" cy="1198880"/>
          </a:xfrm>
          <a:prstGeom prst="rect">
            <a:avLst/>
          </a:prstGeom>
          <a:noFill/>
        </p:spPr>
        <p:txBody>
          <a:bodyPr wrap="square" rtlCol="0">
            <a:spAutoFit/>
          </a:bodyPr>
          <a:lstStyle/>
          <a:p>
            <a:pPr algn="l"/>
            <a:r>
              <a:rPr lang="zh-CN" altLang="en-US" sz="7200" dirty="0">
                <a:solidFill>
                  <a:srgbClr val="002060"/>
                </a:solidFill>
                <a:latin typeface="KaiTi" panose="02010609060101010101" pitchFamily="49" charset="-122"/>
                <a:ea typeface="KaiTi" panose="02010609060101010101" pitchFamily="49" charset="-122"/>
                <a:cs typeface="田氏颜体大字库" panose="020B0503020204020204" charset="-122"/>
              </a:rPr>
              <a:t>感谢倾听</a:t>
            </a:r>
            <a:r>
              <a:rPr lang="en-US" altLang="zh-CN" sz="7200" dirty="0">
                <a:solidFill>
                  <a:srgbClr val="002060"/>
                </a:solidFill>
                <a:latin typeface="KaiTi" panose="02010609060101010101" pitchFamily="49" charset="-122"/>
                <a:ea typeface="KaiTi" panose="02010609060101010101" pitchFamily="49" charset="-122"/>
                <a:cs typeface="田氏颜体大字库" panose="020B0503020204020204" charset="-122"/>
              </a:rPr>
              <a:t> </a:t>
            </a:r>
            <a:r>
              <a:rPr lang="en-US" altLang="zh-CN" sz="7200" dirty="0">
                <a:solidFill>
                  <a:srgbClr val="002060"/>
                </a:solidFill>
                <a:latin typeface="Copperplate Regular" panose="02000504000000020004" charset="0"/>
                <a:ea typeface="田氏颜体大字库" panose="020B0503020204020204" charset="-122"/>
                <a:cs typeface="Copperplate Regular" panose="02000504000000020004" charset="0"/>
              </a:rPr>
              <a:t>Thanks</a:t>
            </a:r>
          </a:p>
        </p:txBody>
      </p:sp>
      <p:sp>
        <p:nvSpPr>
          <p:cNvPr id="5" name="文本框 4">
            <a:extLst>
              <a:ext uri="{FF2B5EF4-FFF2-40B4-BE49-F238E27FC236}">
                <a16:creationId xmlns:a16="http://schemas.microsoft.com/office/drawing/2014/main" id="{95148A08-0DE1-A472-2661-EB132F1F8C0C}"/>
              </a:ext>
            </a:extLst>
          </p:cNvPr>
          <p:cNvSpPr txBox="1"/>
          <p:nvPr/>
        </p:nvSpPr>
        <p:spPr>
          <a:xfrm>
            <a:off x="240649" y="5119489"/>
            <a:ext cx="9128760" cy="400105"/>
          </a:xfrm>
          <a:prstGeom prst="rect">
            <a:avLst/>
          </a:prstGeom>
          <a:noFill/>
        </p:spPr>
        <p:txBody>
          <a:bodyPr wrap="square" lIns="91436" tIns="45718" rIns="91436" bIns="45718" rtlCol="0">
            <a:spAutoFit/>
          </a:bodyPr>
          <a:lstStyle/>
          <a:p>
            <a:pPr algn="l"/>
            <a:r>
              <a:rPr lang="zh-CN" altLang="en-US"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小组成员：隋馥如 陈泓霖 陈硕淼</a:t>
            </a:r>
            <a:r>
              <a:rPr lang="en-US" altLang="zh-CN"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     </a:t>
            </a:r>
            <a:r>
              <a:rPr lang="zh-CN" altLang="en-US"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汇报人：陈硕淼</a:t>
            </a:r>
            <a:r>
              <a:rPr lang="en-US" altLang="zh-CN" sz="2000" b="1" dirty="0">
                <a:solidFill>
                  <a:schemeClr val="bg1"/>
                </a:solidFill>
                <a:latin typeface="KaiTi" panose="02010609060101010101" pitchFamily="49" charset="-122"/>
                <a:ea typeface="KaiTi" panose="02010609060101010101" pitchFamily="49" charset="-122"/>
                <a:cs typeface="田氏颜体大字库" panose="020B0503020204020204" charset="-122"/>
              </a:rPr>
              <a:t> </a:t>
            </a:r>
            <a:endParaRPr lang="zh-CN" altLang="en-US" sz="2000" b="1" dirty="0">
              <a:solidFill>
                <a:schemeClr val="bg1"/>
              </a:solidFill>
              <a:latin typeface="KaiTi" panose="02010609060101010101" pitchFamily="49" charset="-122"/>
              <a:ea typeface="KaiTi" panose="02010609060101010101" pitchFamily="49" charset="-122"/>
              <a:cs typeface="田氏颜体大字库" panose="020B0503020204020204" charset="-122"/>
            </a:endParaRPr>
          </a:p>
        </p:txBody>
      </p:sp>
      <p:sp>
        <p:nvSpPr>
          <p:cNvPr id="6" name="文本框 5">
            <a:extLst>
              <a:ext uri="{FF2B5EF4-FFF2-40B4-BE49-F238E27FC236}">
                <a16:creationId xmlns:a16="http://schemas.microsoft.com/office/drawing/2014/main" id="{A1C1D20E-4DB3-DB72-3AF4-F8F82677BD28}"/>
              </a:ext>
            </a:extLst>
          </p:cNvPr>
          <p:cNvSpPr txBox="1"/>
          <p:nvPr/>
        </p:nvSpPr>
        <p:spPr>
          <a:xfrm>
            <a:off x="1032510" y="2961294"/>
            <a:ext cx="3480440" cy="584775"/>
          </a:xfrm>
          <a:prstGeom prst="rect">
            <a:avLst/>
          </a:prstGeom>
          <a:noFill/>
        </p:spPr>
        <p:txBody>
          <a:bodyPr wrap="none" rtlCol="0">
            <a:spAutoFit/>
          </a:bodyPr>
          <a:lstStyle/>
          <a:p>
            <a:pPr algn="l"/>
            <a:r>
              <a:rPr lang="zh-CN" altLang="en-US" sz="3200" b="1" dirty="0">
                <a:solidFill>
                  <a:schemeClr val="accent3">
                    <a:lumMod val="75000"/>
                  </a:schemeClr>
                </a:solidFill>
                <a:latin typeface="KaiTi" panose="02010609060101010101" pitchFamily="49" charset="-122"/>
                <a:ea typeface="KaiTi" panose="02010609060101010101" pitchFamily="49" charset="-122"/>
                <a:cs typeface="田氏颜体大字库" panose="020B0503020204020204" charset="-122"/>
              </a:rPr>
              <a:t>花样滑冰项目介绍</a:t>
            </a:r>
          </a:p>
        </p:txBody>
      </p:sp>
      <p:sp>
        <p:nvSpPr>
          <p:cNvPr id="7" name="文本框 6">
            <a:extLst>
              <a:ext uri="{FF2B5EF4-FFF2-40B4-BE49-F238E27FC236}">
                <a16:creationId xmlns:a16="http://schemas.microsoft.com/office/drawing/2014/main" id="{39F668E4-904B-6719-78D0-ACD1A360A717}"/>
              </a:ext>
            </a:extLst>
          </p:cNvPr>
          <p:cNvSpPr txBox="1"/>
          <p:nvPr/>
        </p:nvSpPr>
        <p:spPr>
          <a:xfrm>
            <a:off x="-539461" y="3495945"/>
            <a:ext cx="8816340" cy="707886"/>
          </a:xfrm>
          <a:prstGeom prst="rect">
            <a:avLst/>
          </a:prstGeom>
          <a:noFill/>
        </p:spPr>
        <p:txBody>
          <a:bodyPr wrap="square" rtlCol="0">
            <a:spAutoFit/>
          </a:bodyPr>
          <a:lstStyle/>
          <a:p>
            <a:pPr algn="ctr"/>
            <a:r>
              <a:rPr lang="en-US" altLang="zh-CN" sz="2000" b="1" dirty="0">
                <a:solidFill>
                  <a:schemeClr val="accent3">
                    <a:lumMod val="75000"/>
                  </a:schemeClr>
                </a:solidFill>
                <a:uFillTx/>
                <a:latin typeface="Copperplate Bold" panose="02000504000000020004" charset="0"/>
                <a:cs typeface="Copperplate Bold" panose="02000504000000020004" charset="0"/>
                <a:sym typeface="+mn-ea"/>
              </a:rPr>
              <a:t>THE INRODUCTION OF FIGURE SKATIONG</a:t>
            </a:r>
            <a:endParaRPr lang="en-US" altLang="zh-CN" sz="2000" b="1" dirty="0">
              <a:solidFill>
                <a:schemeClr val="accent3">
                  <a:lumMod val="75000"/>
                </a:schemeClr>
              </a:solidFill>
              <a:uFillTx/>
              <a:latin typeface="Copperplate Bold" panose="02000504000000020004" charset="0"/>
              <a:cs typeface="Copperplate Bold" panose="02000504000000020004" charset="0"/>
            </a:endParaRPr>
          </a:p>
          <a:p>
            <a:pPr algn="ctr"/>
            <a:endParaRPr lang="en-US" altLang="zh-CN" sz="2000" b="1" dirty="0">
              <a:solidFill>
                <a:schemeClr val="accent3">
                  <a:lumMod val="75000"/>
                </a:schemeClr>
              </a:solidFill>
              <a:uFillTx/>
              <a:latin typeface="Copperplate Bold" panose="02000504000000020004" charset="0"/>
              <a:cs typeface="Copperplate Bold" panose="0200050400000002000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直接连接符 82"/>
          <p:cNvCxnSpPr/>
          <p:nvPr/>
        </p:nvCxnSpPr>
        <p:spPr>
          <a:xfrm flipH="1">
            <a:off x="6763951" y="1365189"/>
            <a:ext cx="1" cy="5492811"/>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038455" y="0"/>
            <a:ext cx="0" cy="5643645"/>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rot="5400000">
            <a:off x="-2741856" y="2736809"/>
            <a:ext cx="6818603" cy="1344991"/>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nvGrpSpPr>
          <p:cNvPr id="15" name="组 14"/>
          <p:cNvGrpSpPr/>
          <p:nvPr/>
        </p:nvGrpSpPr>
        <p:grpSpPr>
          <a:xfrm>
            <a:off x="-22301" y="6654791"/>
            <a:ext cx="1271471" cy="203211"/>
            <a:chOff x="-22302" y="6654791"/>
            <a:chExt cx="1271471" cy="203210"/>
          </a:xfrm>
        </p:grpSpPr>
        <p:sp>
          <p:nvSpPr>
            <p:cNvPr id="9" name="圆角矩形 8"/>
            <p:cNvSpPr/>
            <p:nvPr/>
          </p:nvSpPr>
          <p:spPr>
            <a:xfrm flipV="1">
              <a:off x="240276"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flipV="1">
              <a:off x="-2230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flipV="1">
              <a:off x="755838" y="6654791"/>
              <a:ext cx="224807" cy="203210"/>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flipV="1">
              <a:off x="493260"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1024362" y="6654791"/>
              <a:ext cx="224807" cy="203210"/>
            </a:xfrm>
            <a:prstGeom prst="roundRect">
              <a:avLst>
                <a:gd name="adj" fmla="val 5039"/>
              </a:avLst>
            </a:prstGeom>
            <a:solidFill>
              <a:schemeClr val="accent5">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116688" y="245328"/>
            <a:ext cx="1027430" cy="4519883"/>
          </a:xfrm>
          <a:prstGeom prst="rect">
            <a:avLst/>
          </a:prstGeom>
          <a:noFill/>
        </p:spPr>
        <p:txBody>
          <a:bodyPr vert="eaVert" wrap="square" lIns="91436" tIns="45718" rIns="91436" bIns="45718" rtlCol="0">
            <a:spAutoFit/>
          </a:bodyPr>
          <a:lstStyle/>
          <a:p>
            <a:r>
              <a:rPr lang="en-US" altLang="zh-CN" sz="5500" dirty="0">
                <a:solidFill>
                  <a:schemeClr val="bg1"/>
                </a:solidFill>
                <a:latin typeface="Copperplate Regular" panose="02000504000000020004" charset="0"/>
                <a:cs typeface="Copperplate Regular" panose="02000504000000020004" charset="0"/>
              </a:rPr>
              <a:t>CONTENTS</a:t>
            </a:r>
          </a:p>
        </p:txBody>
      </p:sp>
      <p:sp>
        <p:nvSpPr>
          <p:cNvPr id="73" name="椭圆 72"/>
          <p:cNvSpPr/>
          <p:nvPr/>
        </p:nvSpPr>
        <p:spPr>
          <a:xfrm rot="10800000" flipV="1">
            <a:off x="5796313" y="1705945"/>
            <a:ext cx="484287" cy="491115"/>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74" name="椭圆 73"/>
          <p:cNvSpPr/>
          <p:nvPr/>
        </p:nvSpPr>
        <p:spPr>
          <a:xfrm rot="10800000" flipV="1">
            <a:off x="6521176" y="2653238"/>
            <a:ext cx="484287" cy="491115"/>
          </a:xfrm>
          <a:prstGeom prst="ellipse">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75" name="椭圆 74"/>
          <p:cNvSpPr/>
          <p:nvPr/>
        </p:nvSpPr>
        <p:spPr>
          <a:xfrm rot="10800000" flipV="1">
            <a:off x="5794703" y="3544571"/>
            <a:ext cx="484287" cy="491115"/>
          </a:xfrm>
          <a:prstGeom prst="ellipse">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78" name="椭圆 77"/>
          <p:cNvSpPr/>
          <p:nvPr/>
        </p:nvSpPr>
        <p:spPr>
          <a:xfrm rot="10800000" flipV="1">
            <a:off x="6521811" y="4642057"/>
            <a:ext cx="484287" cy="491115"/>
          </a:xfrm>
          <a:prstGeom prst="ellipse">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87" name="文本框 86"/>
          <p:cNvSpPr txBox="1"/>
          <p:nvPr/>
        </p:nvSpPr>
        <p:spPr>
          <a:xfrm>
            <a:off x="2593625" y="1708306"/>
            <a:ext cx="2954647" cy="646327"/>
          </a:xfrm>
          <a:prstGeom prst="rect">
            <a:avLst/>
          </a:prstGeom>
          <a:noFill/>
        </p:spPr>
        <p:txBody>
          <a:bodyPr wrap="none" lIns="91436" tIns="45718" rIns="91436" bIns="45718" rtlCol="0">
            <a:spAutoFit/>
          </a:bodyPr>
          <a:lstStyle/>
          <a:p>
            <a:r>
              <a:rPr lang="zh-CN" altLang="en-US" sz="3600" b="1" dirty="0">
                <a:solidFill>
                  <a:schemeClr val="tx2"/>
                </a:solidFill>
                <a:latin typeface="KaiTi" panose="02010609060101010101" pitchFamily="49" charset="-122"/>
                <a:ea typeface="KaiTi" panose="02010609060101010101" pitchFamily="49" charset="-122"/>
              </a:rPr>
              <a:t>项目基本概述</a:t>
            </a:r>
          </a:p>
        </p:txBody>
      </p:sp>
      <p:sp>
        <p:nvSpPr>
          <p:cNvPr id="89" name="文本框 88"/>
          <p:cNvSpPr txBox="1"/>
          <p:nvPr/>
        </p:nvSpPr>
        <p:spPr>
          <a:xfrm>
            <a:off x="7271484" y="2528595"/>
            <a:ext cx="2954647" cy="646327"/>
          </a:xfrm>
          <a:prstGeom prst="rect">
            <a:avLst/>
          </a:prstGeom>
          <a:noFill/>
        </p:spPr>
        <p:txBody>
          <a:bodyPr wrap="none" lIns="91436" tIns="45718" rIns="91436" bIns="45718" rtlCol="0">
            <a:spAutoFit/>
          </a:bodyPr>
          <a:lstStyle/>
          <a:p>
            <a:r>
              <a:rPr lang="zh-CN" altLang="en-US" sz="3600" b="1" dirty="0">
                <a:solidFill>
                  <a:schemeClr val="tx2"/>
                </a:solidFill>
                <a:latin typeface="KaiTi" panose="02010609060101010101" pitchFamily="49" charset="-122"/>
                <a:ea typeface="KaiTi" panose="02010609060101010101" pitchFamily="49" charset="-122"/>
              </a:rPr>
              <a:t>花滑国际组织</a:t>
            </a:r>
          </a:p>
        </p:txBody>
      </p:sp>
      <p:sp>
        <p:nvSpPr>
          <p:cNvPr id="104" name="矩形 103"/>
          <p:cNvSpPr/>
          <p:nvPr/>
        </p:nvSpPr>
        <p:spPr>
          <a:xfrm>
            <a:off x="4238664" y="2314436"/>
            <a:ext cx="1342026" cy="261606"/>
          </a:xfrm>
          <a:prstGeom prst="rect">
            <a:avLst/>
          </a:prstGeom>
        </p:spPr>
        <p:txBody>
          <a:bodyPr wrap="none" lIns="91436" tIns="45718" rIns="91436" bIns="45718">
            <a:spAutoFit/>
          </a:bodyPr>
          <a:lstStyle/>
          <a:p>
            <a:pPr algn="ctr"/>
            <a:r>
              <a:rPr lang="en-US" altLang="zh-CN" sz="1100" b="1" dirty="0">
                <a:solidFill>
                  <a:schemeClr val="bg1">
                    <a:lumMod val="50000"/>
                  </a:schemeClr>
                </a:solidFill>
                <a:latin typeface="微软雅黑" panose="020B0503020204020204" pitchFamily="34" charset="-122"/>
                <a:ea typeface="微软雅黑" panose="020B0503020204020204" pitchFamily="34" charset="-122"/>
              </a:rPr>
              <a:t>INTRODUCTION</a:t>
            </a:r>
          </a:p>
        </p:txBody>
      </p:sp>
      <p:grpSp>
        <p:nvGrpSpPr>
          <p:cNvPr id="3" name="组 2"/>
          <p:cNvGrpSpPr/>
          <p:nvPr/>
        </p:nvGrpSpPr>
        <p:grpSpPr>
          <a:xfrm>
            <a:off x="11454130" y="252730"/>
            <a:ext cx="737870" cy="484505"/>
            <a:chOff x="11454105" y="252856"/>
            <a:chExt cx="737892" cy="484288"/>
          </a:xfrm>
        </p:grpSpPr>
        <p:grpSp>
          <p:nvGrpSpPr>
            <p:cNvPr id="2" name="组 1"/>
            <p:cNvGrpSpPr/>
            <p:nvPr/>
          </p:nvGrpSpPr>
          <p:grpSpPr>
            <a:xfrm>
              <a:off x="12039604" y="252856"/>
              <a:ext cx="152393" cy="484287"/>
              <a:chOff x="12039604" y="252856"/>
              <a:chExt cx="152393" cy="484287"/>
            </a:xfrm>
          </p:grpSpPr>
          <p:sp>
            <p:nvSpPr>
              <p:cNvPr id="96" name="圆角矩形 95"/>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圆角矩形 96"/>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圆角矩形 97"/>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圆角矩形 98"/>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圆角矩形 9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p:cNvGrpSpPr/>
            <p:nvPr/>
          </p:nvGrpSpPr>
          <p:grpSpPr>
            <a:xfrm>
              <a:off x="11454105" y="252857"/>
              <a:ext cx="491115" cy="484287"/>
              <a:chOff x="1528923" y="220268"/>
              <a:chExt cx="1284096" cy="1266241"/>
            </a:xfrm>
          </p:grpSpPr>
          <p:sp>
            <p:nvSpPr>
              <p:cNvPr id="101" name="圆角矩形 100"/>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542905" y="146050"/>
            <a:ext cx="704215" cy="69786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2629403" y="3402782"/>
            <a:ext cx="2954647" cy="646327"/>
          </a:xfrm>
          <a:prstGeom prst="rect">
            <a:avLst/>
          </a:prstGeom>
          <a:noFill/>
        </p:spPr>
        <p:txBody>
          <a:bodyPr wrap="none" lIns="91436" tIns="45718" rIns="91436" bIns="45718" rtlCol="0">
            <a:spAutoFit/>
          </a:bodyPr>
          <a:lstStyle/>
          <a:p>
            <a:r>
              <a:rPr lang="zh-CN" altLang="en-US" sz="3600" b="1" dirty="0">
                <a:solidFill>
                  <a:schemeClr val="tx2"/>
                </a:solidFill>
                <a:latin typeface="KaiTi" panose="02010609060101010101" pitchFamily="49" charset="-122"/>
                <a:ea typeface="KaiTi" panose="02010609060101010101" pitchFamily="49" charset="-122"/>
              </a:rPr>
              <a:t>花滑国际赛事</a:t>
            </a:r>
          </a:p>
        </p:txBody>
      </p:sp>
      <p:sp>
        <p:nvSpPr>
          <p:cNvPr id="13" name="矩形 12"/>
          <p:cNvSpPr/>
          <p:nvPr/>
        </p:nvSpPr>
        <p:spPr>
          <a:xfrm>
            <a:off x="4218519" y="4046716"/>
            <a:ext cx="1273097" cy="261606"/>
          </a:xfrm>
          <a:prstGeom prst="rect">
            <a:avLst/>
          </a:prstGeom>
        </p:spPr>
        <p:txBody>
          <a:bodyPr wrap="none" lIns="91436" tIns="45718" rIns="91436" bIns="45718">
            <a:spAutoFit/>
          </a:bodyPr>
          <a:lstStyle/>
          <a:p>
            <a:pPr algn="ctr"/>
            <a:r>
              <a:rPr lang="en-US" altLang="zh-CN" sz="1100" b="1" dirty="0">
                <a:solidFill>
                  <a:schemeClr val="bg1">
                    <a:lumMod val="50000"/>
                  </a:schemeClr>
                </a:solidFill>
                <a:latin typeface="微软雅黑" panose="020B0503020204020204" pitchFamily="34" charset="-122"/>
                <a:ea typeface="微软雅黑" panose="020B0503020204020204" pitchFamily="34" charset="-122"/>
              </a:rPr>
              <a:t>COMPITITIONS</a:t>
            </a:r>
          </a:p>
        </p:txBody>
      </p:sp>
      <p:sp>
        <p:nvSpPr>
          <p:cNvPr id="16" name="矩形 15"/>
          <p:cNvSpPr/>
          <p:nvPr/>
        </p:nvSpPr>
        <p:spPr>
          <a:xfrm>
            <a:off x="7331512" y="3148203"/>
            <a:ext cx="1348438" cy="261606"/>
          </a:xfrm>
          <a:prstGeom prst="rect">
            <a:avLst/>
          </a:prstGeom>
        </p:spPr>
        <p:txBody>
          <a:bodyPr wrap="none" lIns="91436" tIns="45718" rIns="91436" bIns="45718">
            <a:spAutoFit/>
          </a:bodyPr>
          <a:lstStyle/>
          <a:p>
            <a:pPr algn="ctr"/>
            <a:r>
              <a:rPr lang="en-US" altLang="zh-CN" sz="1100" b="1" dirty="0">
                <a:solidFill>
                  <a:schemeClr val="bg1">
                    <a:lumMod val="50000"/>
                  </a:schemeClr>
                </a:solidFill>
                <a:latin typeface="微软雅黑" panose="020B0503020204020204" pitchFamily="34" charset="-122"/>
                <a:ea typeface="微软雅黑" panose="020B0503020204020204" pitchFamily="34" charset="-122"/>
              </a:rPr>
              <a:t>ORGANIZATION</a:t>
            </a:r>
          </a:p>
        </p:txBody>
      </p:sp>
      <p:grpSp>
        <p:nvGrpSpPr>
          <p:cNvPr id="21" name="组合 20"/>
          <p:cNvGrpSpPr/>
          <p:nvPr/>
        </p:nvGrpSpPr>
        <p:grpSpPr>
          <a:xfrm>
            <a:off x="7331512" y="4642057"/>
            <a:ext cx="2954655" cy="954405"/>
            <a:chOff x="4175" y="5359"/>
            <a:chExt cx="4653" cy="1503"/>
          </a:xfrm>
        </p:grpSpPr>
        <p:sp>
          <p:nvSpPr>
            <p:cNvPr id="17" name="文本框 16"/>
            <p:cNvSpPr txBox="1"/>
            <p:nvPr/>
          </p:nvSpPr>
          <p:spPr>
            <a:xfrm>
              <a:off x="4175" y="5359"/>
              <a:ext cx="4653" cy="1018"/>
            </a:xfrm>
            <a:prstGeom prst="rect">
              <a:avLst/>
            </a:prstGeom>
            <a:noFill/>
          </p:spPr>
          <p:txBody>
            <a:bodyPr wrap="none" lIns="91436" tIns="45718" rIns="91436" bIns="45718" rtlCol="0">
              <a:spAutoFit/>
            </a:bodyPr>
            <a:lstStyle/>
            <a:p>
              <a:r>
                <a:rPr lang="zh-CN" altLang="en-US" sz="3600" b="1" dirty="0">
                  <a:solidFill>
                    <a:schemeClr val="tx2"/>
                  </a:solidFill>
                  <a:latin typeface="KaiTi" panose="02010609060101010101" pitchFamily="49" charset="-122"/>
                  <a:ea typeface="KaiTi" panose="02010609060101010101" pitchFamily="49" charset="-122"/>
                </a:rPr>
                <a:t>选手收支情况</a:t>
              </a:r>
            </a:p>
          </p:txBody>
        </p:sp>
        <p:sp>
          <p:nvSpPr>
            <p:cNvPr id="19" name="矩形 18"/>
            <p:cNvSpPr/>
            <p:nvPr/>
          </p:nvSpPr>
          <p:spPr>
            <a:xfrm>
              <a:off x="4175" y="6377"/>
              <a:ext cx="3865" cy="485"/>
            </a:xfrm>
            <a:prstGeom prst="rect">
              <a:avLst/>
            </a:prstGeom>
          </p:spPr>
          <p:txBody>
            <a:bodyPr wrap="none" lIns="91436" tIns="45718" rIns="91436" bIns="45718">
              <a:spAutoFit/>
            </a:bodyPr>
            <a:lstStyle/>
            <a:p>
              <a:pPr algn="ctr"/>
              <a:r>
                <a:rPr lang="en" altLang="zh-CN" sz="1400" b="1" dirty="0">
                  <a:solidFill>
                    <a:schemeClr val="bg1">
                      <a:lumMod val="50000"/>
                    </a:schemeClr>
                  </a:solidFill>
                  <a:latin typeface="Copperplate" panose="02000504000000020004" pitchFamily="2" charset="0"/>
                  <a:ea typeface="KaiTi" panose="02010609060101010101" pitchFamily="49" charset="-122"/>
                  <a:cs typeface="田氏颜体大字库" panose="020B0503020204020204" charset="-122"/>
                </a:rPr>
                <a:t>Income and Expenditure</a:t>
              </a:r>
              <a:endParaRPr lang="zh-CN" altLang="en-US" sz="1400" b="1" dirty="0">
                <a:solidFill>
                  <a:schemeClr val="bg1">
                    <a:lumMod val="50000"/>
                  </a:schemeClr>
                </a:solidFill>
                <a:latin typeface="Copperplate" panose="02000504000000020004" pitchFamily="2" charset="0"/>
                <a:ea typeface="KaiTi" panose="02010609060101010101" pitchFamily="49" charset="-122"/>
                <a:cs typeface="田氏颜体大字库" panose="020B050302020402020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21102" y="2847434"/>
            <a:ext cx="12213103" cy="1296345"/>
            <a:chOff x="-21102" y="2847433"/>
            <a:chExt cx="12213102" cy="1296345"/>
          </a:xfrm>
        </p:grpSpPr>
        <p:sp>
          <p:nvSpPr>
            <p:cNvPr id="51" name="矩形 50"/>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3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42" name="文本框 41"/>
            <p:cNvSpPr txBox="1"/>
            <p:nvPr/>
          </p:nvSpPr>
          <p:spPr>
            <a:xfrm>
              <a:off x="8200334" y="3078666"/>
              <a:ext cx="3877981" cy="830995"/>
            </a:xfrm>
            <a:prstGeom prst="rect">
              <a:avLst/>
            </a:prstGeom>
            <a:noFill/>
          </p:spPr>
          <p:txBody>
            <a:bodyPr wrap="none" lIns="91438" tIns="45719" rIns="91438" bIns="45719" rtlCol="0">
              <a:spAutoFit/>
            </a:bodyPr>
            <a:lstStyle/>
            <a:p>
              <a:pPr algn="l"/>
              <a:r>
                <a:rPr lang="zh-CN" altLang="en-US" sz="4800" b="1" dirty="0">
                  <a:solidFill>
                    <a:schemeClr val="bg1"/>
                  </a:solidFill>
                  <a:latin typeface="KaiTi" panose="02010609060101010101" pitchFamily="49" charset="-122"/>
                  <a:ea typeface="KaiTi" panose="02010609060101010101" pitchFamily="49" charset="-122"/>
                  <a:sym typeface="+mn-ea"/>
                </a:rPr>
                <a:t>项目基本概述</a:t>
              </a:r>
              <a:endParaRPr lang="zh-CN" altLang="en-US" sz="4800" b="1" spc="600" dirty="0">
                <a:solidFill>
                  <a:schemeClr val="bg1"/>
                </a:solidFill>
                <a:latin typeface="KaiTi" panose="02010609060101010101" pitchFamily="49" charset="-122"/>
                <a:ea typeface="KaiTi" panose="02010609060101010101" pitchFamily="49" charset="-122"/>
                <a:sym typeface="+mn-ea"/>
              </a:endParaRPr>
            </a:p>
          </p:txBody>
        </p:sp>
        <p:grpSp>
          <p:nvGrpSpPr>
            <p:cNvPr id="3" name="组 2"/>
            <p:cNvGrpSpPr/>
            <p:nvPr/>
          </p:nvGrpSpPr>
          <p:grpSpPr>
            <a:xfrm>
              <a:off x="-21102" y="2858492"/>
              <a:ext cx="242777" cy="1285286"/>
              <a:chOff x="-21102" y="2858492"/>
              <a:chExt cx="242777" cy="1285286"/>
            </a:xfrm>
          </p:grpSpPr>
          <p:sp>
            <p:nvSpPr>
              <p:cNvPr id="46" name="圆角矩形 45"/>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47"/>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矩形 52"/>
            <p:cNvSpPr/>
            <p:nvPr/>
          </p:nvSpPr>
          <p:spPr>
            <a:xfrm>
              <a:off x="5239928" y="3279601"/>
              <a:ext cx="2816793" cy="461663"/>
            </a:xfrm>
            <a:prstGeom prst="rect">
              <a:avLst/>
            </a:prstGeom>
          </p:spPr>
          <p:txBody>
            <a:bodyPr wrap="none" lIns="91438" tIns="45719" rIns="91438" bIns="45719">
              <a:spAutoFit/>
            </a:bodyPr>
            <a:lstStyle/>
            <a:p>
              <a:pPr algn="ctr"/>
              <a:r>
                <a:rPr lang="en-US" altLang="zh-CN" sz="2400" dirty="0">
                  <a:solidFill>
                    <a:schemeClr val="bg1"/>
                  </a:solidFill>
                  <a:latin typeface="Copperplate Regular" panose="02000504000000020004" charset="0"/>
                  <a:ea typeface="微软雅黑" panose="020B0503020204020204" pitchFamily="34" charset="-122"/>
                  <a:cs typeface="Copperplate Regular" panose="02000504000000020004" charset="0"/>
                </a:rPr>
                <a:t>INTRODUCTIONS</a:t>
              </a:r>
            </a:p>
          </p:txBody>
        </p:sp>
      </p:grpSp>
      <p:grpSp>
        <p:nvGrpSpPr>
          <p:cNvPr id="28" name="组 27"/>
          <p:cNvGrpSpPr/>
          <p:nvPr/>
        </p:nvGrpSpPr>
        <p:grpSpPr>
          <a:xfrm>
            <a:off x="11454130" y="252730"/>
            <a:ext cx="737870" cy="484505"/>
            <a:chOff x="11454105" y="252856"/>
            <a:chExt cx="737892" cy="484288"/>
          </a:xfrm>
        </p:grpSpPr>
        <p:grpSp>
          <p:nvGrpSpPr>
            <p:cNvPr id="30" name="组 29"/>
            <p:cNvGrpSpPr/>
            <p:nvPr/>
          </p:nvGrpSpPr>
          <p:grpSpPr>
            <a:xfrm>
              <a:off x="12039604" y="252856"/>
              <a:ext cx="152393" cy="484287"/>
              <a:chOff x="12039604" y="252856"/>
              <a:chExt cx="152393" cy="484287"/>
            </a:xfrm>
          </p:grpSpPr>
          <p:sp>
            <p:nvSpPr>
              <p:cNvPr id="34" name="圆角矩形 3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99"/>
            <p:cNvGrpSpPr/>
            <p:nvPr/>
          </p:nvGrpSpPr>
          <p:grpSpPr>
            <a:xfrm>
              <a:off x="11454105" y="252857"/>
              <a:ext cx="491115" cy="484287"/>
              <a:chOff x="1528923" y="220268"/>
              <a:chExt cx="1284096" cy="1266241"/>
            </a:xfrm>
          </p:grpSpPr>
          <p:sp>
            <p:nvSpPr>
              <p:cNvPr id="32" name="圆角矩形 3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581640" y="158750"/>
            <a:ext cx="685165" cy="679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45" name="文本框 44"/>
          <p:cNvSpPr txBox="1"/>
          <p:nvPr/>
        </p:nvSpPr>
        <p:spPr>
          <a:xfrm>
            <a:off x="647718" y="267581"/>
            <a:ext cx="2031317"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项目基本概述</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sp>
        <p:nvSpPr>
          <p:cNvPr id="46" name="矩形 45"/>
          <p:cNvSpPr/>
          <p:nvPr/>
        </p:nvSpPr>
        <p:spPr>
          <a:xfrm>
            <a:off x="3082345" y="325390"/>
            <a:ext cx="1826133" cy="338550"/>
          </a:xfrm>
          <a:prstGeom prst="rect">
            <a:avLst/>
          </a:prstGeom>
        </p:spPr>
        <p:txBody>
          <a:bodyPr wrap="none" lIns="91436" tIns="45718" rIns="91436" bIns="45718">
            <a:spAutoFit/>
          </a:bodyPr>
          <a:lstStyle/>
          <a:p>
            <a:pPr algn="ctr"/>
            <a:r>
              <a:rPr lang="zh-CN" altLang="en-US" sz="1600" b="1" dirty="0">
                <a:solidFill>
                  <a:schemeClr val="bg1"/>
                </a:solidFill>
                <a:latin typeface="KaiTi" panose="02010609060101010101" pitchFamily="49" charset="-122"/>
                <a:ea typeface="KaiTi" panose="02010609060101010101" pitchFamily="49" charset="-122"/>
                <a:cs typeface="Copperplate Regular" panose="02000504000000020004" charset="0"/>
              </a:rPr>
              <a:t>冬奥花滑项目介绍</a:t>
            </a:r>
            <a:endPar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2721F2C-1D8A-23CA-C08D-04B28B20C2DA}"/>
              </a:ext>
            </a:extLst>
          </p:cNvPr>
          <p:cNvPicPr>
            <a:picLocks noChangeAspect="1"/>
          </p:cNvPicPr>
          <p:nvPr/>
        </p:nvPicPr>
        <p:blipFill rotWithShape="1">
          <a:blip r:embed="rId4">
            <a:clrChange>
              <a:clrFrom>
                <a:srgbClr val="000D2D"/>
              </a:clrFrom>
              <a:clrTo>
                <a:srgbClr val="000D2D">
                  <a:alpha val="0"/>
                </a:srgbClr>
              </a:clrTo>
            </a:clrChange>
          </a:blip>
          <a:srcRect l="47389" t="-218" r="2961" b="218"/>
          <a:stretch/>
        </p:blipFill>
        <p:spPr>
          <a:xfrm>
            <a:off x="273000" y="1302707"/>
            <a:ext cx="3635183" cy="4387377"/>
          </a:xfrm>
          <a:prstGeom prst="rect">
            <a:avLst/>
          </a:prstGeom>
        </p:spPr>
      </p:pic>
      <p:sp>
        <p:nvSpPr>
          <p:cNvPr id="8" name="文本框 7">
            <a:extLst>
              <a:ext uri="{FF2B5EF4-FFF2-40B4-BE49-F238E27FC236}">
                <a16:creationId xmlns:a16="http://schemas.microsoft.com/office/drawing/2014/main" id="{B2305081-505E-7398-D702-F399403F6C3D}"/>
              </a:ext>
            </a:extLst>
          </p:cNvPr>
          <p:cNvSpPr txBox="1"/>
          <p:nvPr/>
        </p:nvSpPr>
        <p:spPr>
          <a:xfrm>
            <a:off x="3908183" y="1158385"/>
            <a:ext cx="7323116" cy="3716402"/>
          </a:xfrm>
          <a:prstGeom prst="rect">
            <a:avLst/>
          </a:prstGeom>
          <a:noFill/>
        </p:spPr>
        <p:txBody>
          <a:bodyPr wrap="square" rtlCol="0">
            <a:spAutoFit/>
          </a:bodyPr>
          <a:lstStyle/>
          <a:p>
            <a:pPr algn="ctr">
              <a:lnSpc>
                <a:spcPct val="150000"/>
              </a:lnSpc>
            </a:pPr>
            <a:r>
              <a:rPr kumimoji="1" lang="zh-CN" altLang="en-US" sz="2400" b="1" dirty="0">
                <a:solidFill>
                  <a:srgbClr val="002060"/>
                </a:solidFill>
                <a:latin typeface="KaiTi" panose="02010609060101010101" pitchFamily="49" charset="-122"/>
                <a:ea typeface="KaiTi" panose="02010609060101010101" pitchFamily="49" charset="-122"/>
              </a:rPr>
              <a:t>花滑单双人滑比赛</a:t>
            </a:r>
            <a:endParaRPr kumimoji="1" lang="en-US" altLang="zh-CN" sz="2400" b="1" dirty="0">
              <a:solidFill>
                <a:srgbClr val="002060"/>
              </a:solidFill>
              <a:latin typeface="KaiTi" panose="02010609060101010101" pitchFamily="49" charset="-122"/>
              <a:ea typeface="KaiTi" panose="02010609060101010101" pitchFamily="49" charset="-122"/>
            </a:endParaRPr>
          </a:p>
          <a:p>
            <a:pPr>
              <a:lnSpc>
                <a:spcPct val="150000"/>
              </a:lnSpc>
            </a:pPr>
            <a:r>
              <a:rPr kumimoji="1" lang="en-US" altLang="zh-CN" b="1" i="1" dirty="0">
                <a:solidFill>
                  <a:srgbClr val="002060"/>
                </a:solidFill>
                <a:latin typeface="KaiTi" panose="02010609060101010101" pitchFamily="49" charset="-122"/>
                <a:ea typeface="KaiTi" panose="02010609060101010101" pitchFamily="49" charset="-122"/>
              </a:rPr>
              <a:t>PART1</a:t>
            </a:r>
            <a:r>
              <a:rPr kumimoji="1" lang="zh-CN" altLang="en-US" b="1" i="1" dirty="0">
                <a:solidFill>
                  <a:srgbClr val="002060"/>
                </a:solidFill>
                <a:latin typeface="KaiTi" panose="02010609060101010101" pitchFamily="49" charset="-122"/>
                <a:ea typeface="KaiTi" panose="02010609060101010101" pitchFamily="49" charset="-122"/>
              </a:rPr>
              <a:t> 短节目：</a:t>
            </a:r>
            <a:r>
              <a:rPr kumimoji="1" lang="zh-CN" altLang="en-US" b="1" dirty="0">
                <a:solidFill>
                  <a:srgbClr val="002060"/>
                </a:solidFill>
                <a:latin typeface="KaiTi" panose="02010609060101010101" pitchFamily="49" charset="-122"/>
                <a:ea typeface="KaiTi" panose="02010609060101010101" pitchFamily="49" charset="-122"/>
              </a:rPr>
              <a:t>规定技术动作为</a:t>
            </a:r>
            <a:r>
              <a:rPr kumimoji="1" lang="en-US" altLang="zh-CN" b="1" dirty="0">
                <a:solidFill>
                  <a:srgbClr val="002060"/>
                </a:solidFill>
                <a:latin typeface="KaiTi" panose="02010609060101010101" pitchFamily="49" charset="-122"/>
                <a:ea typeface="KaiTi" panose="02010609060101010101" pitchFamily="49" charset="-122"/>
              </a:rPr>
              <a:t>7</a:t>
            </a:r>
            <a:r>
              <a:rPr kumimoji="1" lang="zh-CN" altLang="en-US" b="1" dirty="0">
                <a:solidFill>
                  <a:srgbClr val="002060"/>
                </a:solidFill>
                <a:latin typeface="KaiTi" panose="02010609060101010101" pitchFamily="49" charset="-122"/>
                <a:ea typeface="KaiTi" panose="02010609060101010101" pitchFamily="49" charset="-122"/>
              </a:rPr>
              <a:t>个，时长较短，为</a:t>
            </a:r>
            <a:r>
              <a:rPr kumimoji="1" lang="en-US" altLang="zh-CN" b="1" dirty="0">
                <a:solidFill>
                  <a:srgbClr val="002060"/>
                </a:solidFill>
                <a:latin typeface="KaiTi" panose="02010609060101010101" pitchFamily="49" charset="-122"/>
                <a:ea typeface="KaiTi" panose="02010609060101010101" pitchFamily="49" charset="-122"/>
              </a:rPr>
              <a:t>2</a:t>
            </a:r>
            <a:r>
              <a:rPr kumimoji="1" lang="zh-CN" altLang="en-US" b="1" dirty="0">
                <a:solidFill>
                  <a:srgbClr val="002060"/>
                </a:solidFill>
                <a:latin typeface="KaiTi" panose="02010609060101010101" pitchFamily="49" charset="-122"/>
                <a:ea typeface="KaiTi" panose="02010609060101010101" pitchFamily="49" charset="-122"/>
              </a:rPr>
              <a:t>分</a:t>
            </a:r>
            <a:r>
              <a:rPr kumimoji="1" lang="en-US" altLang="zh-CN" b="1" dirty="0">
                <a:solidFill>
                  <a:srgbClr val="002060"/>
                </a:solidFill>
                <a:latin typeface="KaiTi" panose="02010609060101010101" pitchFamily="49" charset="-122"/>
                <a:ea typeface="KaiTi" panose="02010609060101010101" pitchFamily="49" charset="-122"/>
              </a:rPr>
              <a:t>30</a:t>
            </a:r>
            <a:r>
              <a:rPr kumimoji="1" lang="zh-CN" altLang="en-US" b="1" dirty="0">
                <a:solidFill>
                  <a:srgbClr val="002060"/>
                </a:solidFill>
                <a:latin typeface="KaiTi" panose="02010609060101010101" pitchFamily="49" charset="-122"/>
                <a:ea typeface="KaiTi" panose="02010609060101010101" pitchFamily="49" charset="-122"/>
              </a:rPr>
              <a:t>秒士</a:t>
            </a:r>
            <a:r>
              <a:rPr kumimoji="1" lang="en-US" altLang="zh-CN" b="1" dirty="0">
                <a:solidFill>
                  <a:srgbClr val="002060"/>
                </a:solidFill>
                <a:latin typeface="KaiTi" panose="02010609060101010101" pitchFamily="49" charset="-122"/>
                <a:ea typeface="KaiTi" panose="02010609060101010101" pitchFamily="49" charset="-122"/>
              </a:rPr>
              <a:t>10</a:t>
            </a:r>
            <a:r>
              <a:rPr kumimoji="1" lang="zh-CN" altLang="en-US" b="1" dirty="0">
                <a:solidFill>
                  <a:srgbClr val="002060"/>
                </a:solidFill>
                <a:latin typeface="KaiTi" panose="02010609060101010101" pitchFamily="49" charset="-122"/>
                <a:ea typeface="KaiTi" panose="02010609060101010101" pitchFamily="49" charset="-122"/>
              </a:rPr>
              <a:t>秒</a:t>
            </a:r>
            <a:r>
              <a:rPr kumimoji="1" lang="en-US" altLang="zh-CN" b="1" dirty="0">
                <a:solidFill>
                  <a:srgbClr val="002060"/>
                </a:solidFill>
                <a:latin typeface="KaiTi" panose="02010609060101010101" pitchFamily="49" charset="-122"/>
                <a:ea typeface="KaiTi" panose="02010609060101010101" pitchFamily="49" charset="-122"/>
              </a:rPr>
              <a:t>;</a:t>
            </a:r>
          </a:p>
          <a:p>
            <a:r>
              <a:rPr kumimoji="1" lang="zh-CN" altLang="en-US" b="1" dirty="0">
                <a:solidFill>
                  <a:srgbClr val="002060"/>
                </a:solidFill>
                <a:latin typeface="KaiTi" panose="02010609060101010101" pitchFamily="49" charset="-122"/>
                <a:ea typeface="KaiTi" panose="02010609060101010101" pitchFamily="49" charset="-122"/>
              </a:rPr>
              <a:t>通常来说，双人滑短节目前</a:t>
            </a:r>
            <a:r>
              <a:rPr kumimoji="1" lang="en-US" altLang="zh-CN" b="1" dirty="0">
                <a:solidFill>
                  <a:srgbClr val="002060"/>
                </a:solidFill>
                <a:latin typeface="KaiTi" panose="02010609060101010101" pitchFamily="49" charset="-122"/>
                <a:ea typeface="KaiTi" panose="02010609060101010101" pitchFamily="49" charset="-122"/>
              </a:rPr>
              <a:t>16</a:t>
            </a:r>
            <a:r>
              <a:rPr kumimoji="1" lang="zh-CN" altLang="en-US" b="1" dirty="0">
                <a:solidFill>
                  <a:srgbClr val="002060"/>
                </a:solidFill>
                <a:latin typeface="KaiTi" panose="02010609060101010101" pitchFamily="49" charset="-122"/>
                <a:ea typeface="KaiTi" panose="02010609060101010101" pitchFamily="49" charset="-122"/>
              </a:rPr>
              <a:t>名及单人滑短节目前</a:t>
            </a:r>
            <a:r>
              <a:rPr kumimoji="1" lang="en-US" altLang="zh-CN" b="1" dirty="0">
                <a:solidFill>
                  <a:srgbClr val="002060"/>
                </a:solidFill>
                <a:latin typeface="KaiTi" panose="02010609060101010101" pitchFamily="49" charset="-122"/>
                <a:ea typeface="KaiTi" panose="02010609060101010101" pitchFamily="49" charset="-122"/>
              </a:rPr>
              <a:t>24</a:t>
            </a:r>
            <a:r>
              <a:rPr kumimoji="1" lang="zh-CN" altLang="en-US" b="1" dirty="0">
                <a:solidFill>
                  <a:srgbClr val="002060"/>
                </a:solidFill>
                <a:latin typeface="KaiTi" panose="02010609060101010101" pitchFamily="49" charset="-122"/>
                <a:ea typeface="KaiTi" panose="02010609060101010101" pitchFamily="49" charset="-122"/>
              </a:rPr>
              <a:t>名晋级自由滑</a:t>
            </a:r>
            <a:endParaRPr kumimoji="1" lang="en-US" altLang="zh-CN" b="1" dirty="0">
              <a:solidFill>
                <a:srgbClr val="002060"/>
              </a:solidFill>
              <a:latin typeface="KaiTi" panose="02010609060101010101" pitchFamily="49" charset="-122"/>
              <a:ea typeface="KaiTi" panose="02010609060101010101" pitchFamily="49" charset="-122"/>
            </a:endParaRPr>
          </a:p>
          <a:p>
            <a:endParaRPr kumimoji="1" lang="en-US" altLang="zh-CN" b="1" dirty="0">
              <a:solidFill>
                <a:srgbClr val="002060"/>
              </a:solidFill>
              <a:latin typeface="KaiTi" panose="02010609060101010101" pitchFamily="49" charset="-122"/>
              <a:ea typeface="KaiTi" panose="02010609060101010101" pitchFamily="49" charset="-122"/>
            </a:endParaRPr>
          </a:p>
          <a:p>
            <a:pPr>
              <a:lnSpc>
                <a:spcPct val="150000"/>
              </a:lnSpc>
            </a:pPr>
            <a:r>
              <a:rPr kumimoji="1" lang="en-US" altLang="zh-CN" b="1" i="1" dirty="0">
                <a:solidFill>
                  <a:srgbClr val="002060"/>
                </a:solidFill>
                <a:latin typeface="KaiTi" panose="02010609060101010101" pitchFamily="49" charset="-122"/>
                <a:ea typeface="KaiTi" panose="02010609060101010101" pitchFamily="49" charset="-122"/>
              </a:rPr>
              <a:t>PART2</a:t>
            </a:r>
            <a:r>
              <a:rPr kumimoji="1" lang="zh-CN" altLang="en-US" b="1" i="1" dirty="0">
                <a:solidFill>
                  <a:srgbClr val="002060"/>
                </a:solidFill>
                <a:latin typeface="KaiTi" panose="02010609060101010101" pitchFamily="49" charset="-122"/>
                <a:ea typeface="KaiTi" panose="02010609060101010101" pitchFamily="49" charset="-122"/>
              </a:rPr>
              <a:t> 自由滑：</a:t>
            </a:r>
            <a:r>
              <a:rPr kumimoji="1" lang="zh-CN" altLang="en-US" b="1" dirty="0">
                <a:solidFill>
                  <a:srgbClr val="002060"/>
                </a:solidFill>
                <a:latin typeface="KaiTi" panose="02010609060101010101" pitchFamily="49" charset="-122"/>
                <a:ea typeface="KaiTi" panose="02010609060101010101" pitchFamily="49" charset="-122"/>
              </a:rPr>
              <a:t>选手按照短节目排名倒序出场；</a:t>
            </a:r>
          </a:p>
          <a:p>
            <a:pPr>
              <a:lnSpc>
                <a:spcPct val="150000"/>
              </a:lnSpc>
            </a:pPr>
            <a:r>
              <a:rPr kumimoji="1" lang="zh-CN" altLang="en-US" b="1" dirty="0">
                <a:solidFill>
                  <a:srgbClr val="002060"/>
                </a:solidFill>
                <a:latin typeface="KaiTi" panose="02010609060101010101" pitchFamily="49" charset="-122"/>
                <a:ea typeface="KaiTi" panose="02010609060101010101" pitchFamily="49" charset="-122"/>
              </a:rPr>
              <a:t>自由滑规定技术动作为</a:t>
            </a:r>
            <a:r>
              <a:rPr kumimoji="1" lang="en-US" altLang="zh-CN" b="1" dirty="0">
                <a:solidFill>
                  <a:srgbClr val="002060"/>
                </a:solidFill>
                <a:latin typeface="KaiTi" panose="02010609060101010101" pitchFamily="49" charset="-122"/>
                <a:ea typeface="KaiTi" panose="02010609060101010101" pitchFamily="49" charset="-122"/>
              </a:rPr>
              <a:t>12</a:t>
            </a:r>
            <a:r>
              <a:rPr kumimoji="1" lang="zh-CN" altLang="en-US" b="1" dirty="0">
                <a:solidFill>
                  <a:srgbClr val="002060"/>
                </a:solidFill>
                <a:latin typeface="KaiTi" panose="02010609060101010101" pitchFamily="49" charset="-122"/>
                <a:ea typeface="KaiTi" panose="02010609060101010101" pitchFamily="49" charset="-122"/>
              </a:rPr>
              <a:t>个，时长均为</a:t>
            </a:r>
            <a:r>
              <a:rPr kumimoji="1" lang="en-US" altLang="zh-CN" b="1" dirty="0">
                <a:solidFill>
                  <a:srgbClr val="002060"/>
                </a:solidFill>
                <a:latin typeface="KaiTi" panose="02010609060101010101" pitchFamily="49" charset="-122"/>
                <a:ea typeface="KaiTi" panose="02010609060101010101" pitchFamily="49" charset="-122"/>
              </a:rPr>
              <a:t>4</a:t>
            </a:r>
            <a:r>
              <a:rPr kumimoji="1" lang="zh-CN" altLang="en-US" b="1" dirty="0">
                <a:solidFill>
                  <a:srgbClr val="002060"/>
                </a:solidFill>
                <a:latin typeface="KaiTi" panose="02010609060101010101" pitchFamily="49" charset="-122"/>
                <a:ea typeface="KaiTi" panose="02010609060101010101" pitchFamily="49" charset="-122"/>
              </a:rPr>
              <a:t>分钟以上</a:t>
            </a:r>
            <a:r>
              <a:rPr kumimoji="1" lang="en-US" altLang="zh-CN" b="1" dirty="0">
                <a:solidFill>
                  <a:srgbClr val="002060"/>
                </a:solidFill>
                <a:latin typeface="KaiTi" panose="02010609060101010101" pitchFamily="49" charset="-122"/>
                <a:ea typeface="KaiTi" panose="02010609060101010101" pitchFamily="49" charset="-122"/>
              </a:rPr>
              <a:t>;</a:t>
            </a:r>
          </a:p>
          <a:p>
            <a:pPr>
              <a:lnSpc>
                <a:spcPct val="150000"/>
              </a:lnSpc>
            </a:pPr>
            <a:r>
              <a:rPr kumimoji="1" lang="zh-CN" altLang="en-US" b="1" dirty="0">
                <a:solidFill>
                  <a:srgbClr val="002060"/>
                </a:solidFill>
                <a:latin typeface="KaiTi" panose="02010609060101010101" pitchFamily="49" charset="-122"/>
                <a:ea typeface="KaiTi" panose="02010609060101010101" pitchFamily="49" charset="-122"/>
              </a:rPr>
              <a:t>最终的排名将以短节目＋自由滑的总分决定</a:t>
            </a:r>
            <a:endParaRPr kumimoji="1" lang="en-US" altLang="zh-CN" b="1" dirty="0">
              <a:solidFill>
                <a:srgbClr val="002060"/>
              </a:solidFill>
              <a:latin typeface="KaiTi" panose="02010609060101010101" pitchFamily="49" charset="-122"/>
              <a:ea typeface="KaiTi" panose="02010609060101010101" pitchFamily="49" charset="-122"/>
            </a:endParaRPr>
          </a:p>
          <a:p>
            <a:pPr>
              <a:lnSpc>
                <a:spcPct val="150000"/>
              </a:lnSpc>
            </a:pPr>
            <a:endParaRPr kumimoji="1" lang="en-US" altLang="zh-CN" dirty="0"/>
          </a:p>
          <a:p>
            <a:endParaRPr kumimoji="1" lang="zh-CN" altLang="en-US" dirty="0"/>
          </a:p>
        </p:txBody>
      </p:sp>
      <p:pic>
        <p:nvPicPr>
          <p:cNvPr id="1030" name="Picture 6">
            <a:extLst>
              <a:ext uri="{FF2B5EF4-FFF2-40B4-BE49-F238E27FC236}">
                <a16:creationId xmlns:a16="http://schemas.microsoft.com/office/drawing/2014/main" id="{8BA2F040-4D1D-7BE3-6A13-177503B4F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1520" y="4557180"/>
            <a:ext cx="2473916" cy="16515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908DF51-ABD0-EAD4-8428-75B7E87CB1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1881" y="4456674"/>
            <a:ext cx="2646766" cy="16515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8ECEB31-80FA-AE28-5A63-9E7888B357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8294" y="4177780"/>
            <a:ext cx="2658990" cy="16591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45" name="文本框 44"/>
          <p:cNvSpPr txBox="1"/>
          <p:nvPr/>
        </p:nvSpPr>
        <p:spPr>
          <a:xfrm>
            <a:off x="647718" y="267581"/>
            <a:ext cx="2031317"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项目基本概述</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sp>
        <p:nvSpPr>
          <p:cNvPr id="46" name="矩形 45"/>
          <p:cNvSpPr/>
          <p:nvPr/>
        </p:nvSpPr>
        <p:spPr>
          <a:xfrm>
            <a:off x="3073804" y="355053"/>
            <a:ext cx="1826133" cy="338550"/>
          </a:xfrm>
          <a:prstGeom prst="rect">
            <a:avLst/>
          </a:prstGeom>
        </p:spPr>
        <p:txBody>
          <a:bodyPr wrap="none" lIns="91436" tIns="45718" rIns="91436" bIns="45718">
            <a:spAutoFit/>
          </a:bodyPr>
          <a:lstStyle/>
          <a:p>
            <a:pPr algn="ct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rPr>
              <a:t>冬奥花滑项目介绍</a:t>
            </a:r>
            <a:endPar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B707C4E-51E6-F0AD-8DC9-031ECDC21B30}"/>
              </a:ext>
            </a:extLst>
          </p:cNvPr>
          <p:cNvSpPr txBox="1"/>
          <p:nvPr/>
        </p:nvSpPr>
        <p:spPr>
          <a:xfrm>
            <a:off x="295098" y="2299853"/>
            <a:ext cx="10150650" cy="4832092"/>
          </a:xfrm>
          <a:prstGeom prst="rect">
            <a:avLst/>
          </a:prstGeom>
          <a:noFill/>
        </p:spPr>
        <p:txBody>
          <a:bodyPr wrap="square" rtlCol="0">
            <a:spAutoFit/>
          </a:bodyPr>
          <a:lstStyle/>
          <a:p>
            <a:pPr algn="just"/>
            <a:r>
              <a:rPr lang="en-US" altLang="zh-CN" sz="2400" b="1" i="0" u="none" strike="noStrike" dirty="0">
                <a:solidFill>
                  <a:schemeClr val="bg2">
                    <a:lumMod val="50000"/>
                  </a:schemeClr>
                </a:solidFill>
                <a:effectLst/>
                <a:latin typeface="KaiTi" panose="02010609060101010101" pitchFamily="49" charset="-122"/>
                <a:ea typeface="KaiTi" panose="02010609060101010101" pitchFamily="49" charset="-122"/>
              </a:rPr>
              <a:t>·</a:t>
            </a:r>
            <a:r>
              <a:rPr lang="zh-CN" altLang="en-US" sz="2400" b="1" i="0" u="none" strike="noStrike" dirty="0">
                <a:solidFill>
                  <a:schemeClr val="bg2">
                    <a:lumMod val="50000"/>
                  </a:schemeClr>
                </a:solidFill>
                <a:effectLst/>
                <a:latin typeface="KaiTi" panose="02010609060101010101" pitchFamily="49" charset="-122"/>
                <a:ea typeface="KaiTi" panose="02010609060101010101" pitchFamily="49" charset="-122"/>
              </a:rPr>
              <a:t>打分项目：技术动作分</a:t>
            </a:r>
            <a:r>
              <a:rPr lang="en-US" altLang="zh-CN" sz="2400" b="1" i="0" u="none" strike="noStrike" dirty="0">
                <a:solidFill>
                  <a:schemeClr val="bg2">
                    <a:lumMod val="50000"/>
                  </a:schemeClr>
                </a:solidFill>
                <a:effectLst/>
                <a:latin typeface="KaiTi" panose="02010609060101010101" pitchFamily="49" charset="-122"/>
                <a:ea typeface="KaiTi" panose="02010609060101010101" pitchFamily="49" charset="-122"/>
              </a:rPr>
              <a:t>+</a:t>
            </a:r>
            <a:r>
              <a:rPr lang="zh-CN" altLang="en-US" sz="2400" b="1" i="0" u="none" strike="noStrike" dirty="0">
                <a:solidFill>
                  <a:schemeClr val="bg2">
                    <a:lumMod val="50000"/>
                  </a:schemeClr>
                </a:solidFill>
                <a:effectLst/>
                <a:latin typeface="KaiTi" panose="02010609060101010101" pitchFamily="49" charset="-122"/>
                <a:ea typeface="KaiTi" panose="02010609060101010101" pitchFamily="49" charset="-122"/>
              </a:rPr>
              <a:t>节目内容分</a:t>
            </a:r>
            <a:r>
              <a:rPr lang="en-US" altLang="zh-CN" sz="2400" b="1" dirty="0">
                <a:solidFill>
                  <a:schemeClr val="bg2">
                    <a:lumMod val="50000"/>
                  </a:schemeClr>
                </a:solidFill>
                <a:latin typeface="KaiTi" panose="02010609060101010101" pitchFamily="49" charset="-122"/>
                <a:ea typeface="KaiTi" panose="02010609060101010101" pitchFamily="49" charset="-122"/>
              </a:rPr>
              <a:t>-</a:t>
            </a:r>
            <a:r>
              <a:rPr lang="zh-CN" altLang="en-US" sz="2400" b="1" i="0" u="none" strike="noStrike" dirty="0">
                <a:solidFill>
                  <a:schemeClr val="bg2">
                    <a:lumMod val="50000"/>
                  </a:schemeClr>
                </a:solidFill>
                <a:effectLst/>
                <a:latin typeface="KaiTi" panose="02010609060101010101" pitchFamily="49" charset="-122"/>
                <a:ea typeface="KaiTi" panose="02010609060101010101" pitchFamily="49" charset="-122"/>
              </a:rPr>
              <a:t>减分项</a:t>
            </a:r>
            <a:endParaRPr lang="en-US" altLang="zh-CN" sz="2400" b="1" i="0" u="none" strike="noStrike" dirty="0">
              <a:solidFill>
                <a:schemeClr val="bg2">
                  <a:lumMod val="50000"/>
                </a:schemeClr>
              </a:solidFill>
              <a:effectLst/>
              <a:latin typeface="KaiTi" panose="02010609060101010101" pitchFamily="49" charset="-122"/>
              <a:ea typeface="KaiTi" panose="02010609060101010101" pitchFamily="49" charset="-122"/>
            </a:endParaRPr>
          </a:p>
          <a:p>
            <a:pPr algn="just"/>
            <a:r>
              <a:rPr lang="en-US" altLang="zh-CN" sz="2400" b="1" i="0" u="none" strike="noStrike" dirty="0">
                <a:solidFill>
                  <a:schemeClr val="bg2">
                    <a:lumMod val="50000"/>
                  </a:schemeClr>
                </a:solidFill>
                <a:effectLst/>
                <a:latin typeface="KaiTi" panose="02010609060101010101" pitchFamily="49" charset="-122"/>
                <a:ea typeface="KaiTi" panose="02010609060101010101" pitchFamily="49" charset="-122"/>
              </a:rPr>
              <a:t>·</a:t>
            </a:r>
            <a:r>
              <a:rPr lang="zh-CN" altLang="en-US" sz="2400" b="1" i="0" u="none" strike="noStrike" dirty="0">
                <a:solidFill>
                  <a:schemeClr val="bg2">
                    <a:lumMod val="50000"/>
                  </a:schemeClr>
                </a:solidFill>
                <a:effectLst/>
                <a:latin typeface="KaiTi" panose="02010609060101010101" pitchFamily="49" charset="-122"/>
                <a:ea typeface="KaiTi" panose="02010609060101010101" pitchFamily="49" charset="-122"/>
              </a:rPr>
              <a:t>步法和旋转的一些技术元素是共同的。</a:t>
            </a:r>
            <a:endParaRPr lang="en-US" altLang="zh-CN" sz="2400" b="1" i="0" u="none" strike="noStrike" dirty="0">
              <a:solidFill>
                <a:schemeClr val="bg2">
                  <a:lumMod val="50000"/>
                </a:schemeClr>
              </a:solidFill>
              <a:effectLst/>
              <a:latin typeface="KaiTi" panose="02010609060101010101" pitchFamily="49" charset="-122"/>
              <a:ea typeface="KaiTi" panose="02010609060101010101" pitchFamily="49" charset="-122"/>
            </a:endParaRPr>
          </a:p>
          <a:p>
            <a:pPr algn="just"/>
            <a:r>
              <a:rPr lang="en-US" altLang="zh-CN" sz="2400" b="1" dirty="0">
                <a:solidFill>
                  <a:schemeClr val="bg2">
                    <a:lumMod val="50000"/>
                  </a:schemeClr>
                </a:solidFill>
                <a:latin typeface="KaiTi" panose="02010609060101010101" pitchFamily="49" charset="-122"/>
                <a:ea typeface="KaiTi" panose="02010609060101010101" pitchFamily="49" charset="-122"/>
              </a:rPr>
              <a:t>·</a:t>
            </a:r>
            <a:r>
              <a:rPr lang="zh-CN" altLang="en-US" sz="2400" b="1" i="0" u="none" strike="noStrike" dirty="0">
                <a:solidFill>
                  <a:schemeClr val="bg2">
                    <a:lumMod val="50000"/>
                  </a:schemeClr>
                </a:solidFill>
                <a:effectLst/>
                <a:latin typeface="KaiTi" panose="02010609060101010101" pitchFamily="49" charset="-122"/>
                <a:ea typeface="KaiTi" panose="02010609060101010101" pitchFamily="49" charset="-122"/>
              </a:rPr>
              <a:t>冰鞋的形状是相似的</a:t>
            </a:r>
          </a:p>
          <a:p>
            <a:endParaRPr lang="en-US" altLang="zh-CN" sz="2400" b="0" i="0" u="none" strike="noStrike" dirty="0">
              <a:solidFill>
                <a:srgbClr val="A3A3A3"/>
              </a:solidFill>
              <a:effectLst/>
              <a:latin typeface="microsoft yahei" panose="020B0503020204020204" pitchFamily="34" charset="-122"/>
              <a:ea typeface="microsoft yahei" panose="020B0503020204020204" pitchFamily="34" charset="-122"/>
            </a:endParaRPr>
          </a:p>
          <a:p>
            <a:pPr algn="l"/>
            <a:r>
              <a:rPr lang="zh-CN" altLang="en-US" sz="2400" b="1" i="0" u="none" strike="noStrike" dirty="0">
                <a:solidFill>
                  <a:schemeClr val="accent5">
                    <a:lumMod val="75000"/>
                  </a:schemeClr>
                </a:solidFill>
                <a:effectLst/>
                <a:latin typeface="KaiTi" panose="02010609060101010101" pitchFamily="49" charset="-122"/>
                <a:ea typeface="KaiTi" panose="02010609060101010101" pitchFamily="49" charset="-122"/>
              </a:rPr>
              <a:t>动作中是否有跳跃？运动员着装？</a:t>
            </a:r>
            <a:endParaRPr lang="en-US" altLang="zh-CN" sz="2400" b="1" i="0" u="none" strike="noStrike" dirty="0">
              <a:solidFill>
                <a:schemeClr val="accent5">
                  <a:lumMod val="75000"/>
                </a:schemeClr>
              </a:solidFill>
              <a:effectLst/>
              <a:latin typeface="KaiTi" panose="02010609060101010101" pitchFamily="49" charset="-122"/>
              <a:ea typeface="KaiTi" panose="02010609060101010101" pitchFamily="49" charset="-122"/>
            </a:endParaRPr>
          </a:p>
          <a:p>
            <a:pPr algn="l"/>
            <a:endParaRPr lang="en-US" altLang="zh-CN" sz="2400" b="1" i="0" u="none" strike="noStrike" dirty="0">
              <a:solidFill>
                <a:srgbClr val="002060"/>
              </a:solidFill>
              <a:effectLst/>
              <a:latin typeface="KaiTi" panose="02010609060101010101" pitchFamily="49" charset="-122"/>
              <a:ea typeface="KaiTi" panose="02010609060101010101" pitchFamily="49" charset="-122"/>
            </a:endParaRPr>
          </a:p>
          <a:p>
            <a:r>
              <a:rPr kumimoji="1" lang="en-US" altLang="zh-CN" sz="2400" b="1" dirty="0">
                <a:solidFill>
                  <a:srgbClr val="002060"/>
                </a:solidFill>
                <a:latin typeface="KaiTi" panose="02010609060101010101" pitchFamily="49" charset="-122"/>
                <a:ea typeface="KaiTi" panose="02010609060101010101" pitchFamily="49" charset="-122"/>
              </a:rPr>
              <a:t>·</a:t>
            </a:r>
            <a:r>
              <a:rPr kumimoji="1" lang="zh-CN" altLang="en-US" sz="2400" b="1" dirty="0">
                <a:solidFill>
                  <a:srgbClr val="002060"/>
                </a:solidFill>
                <a:latin typeface="KaiTi" panose="02010609060101010101" pitchFamily="49" charset="-122"/>
                <a:ea typeface="KaiTi" panose="02010609060101010101" pitchFamily="49" charset="-122"/>
              </a:rPr>
              <a:t>冰舞只能结对比赛</a:t>
            </a:r>
            <a:endParaRPr kumimoji="1" lang="en-US" altLang="zh-CN" sz="2400" b="1" dirty="0">
              <a:solidFill>
                <a:srgbClr val="002060"/>
              </a:solidFill>
              <a:latin typeface="KaiTi" panose="02010609060101010101" pitchFamily="49" charset="-122"/>
              <a:ea typeface="KaiTi" panose="02010609060101010101" pitchFamily="49" charset="-122"/>
            </a:endParaRPr>
          </a:p>
          <a:p>
            <a:r>
              <a:rPr kumimoji="1" lang="en-US" altLang="zh-CN" sz="2400" b="1" dirty="0">
                <a:solidFill>
                  <a:srgbClr val="002060"/>
                </a:solidFill>
                <a:latin typeface="KaiTi" panose="02010609060101010101" pitchFamily="49" charset="-122"/>
                <a:ea typeface="KaiTi" panose="02010609060101010101" pitchFamily="49" charset="-122"/>
              </a:rPr>
              <a:t>·</a:t>
            </a:r>
            <a:r>
              <a:rPr kumimoji="1" lang="zh-CN" altLang="en-US" sz="2400" b="1" dirty="0">
                <a:solidFill>
                  <a:srgbClr val="002060"/>
                </a:solidFill>
                <a:latin typeface="KaiTi" panose="02010609060101010101" pitchFamily="49" charset="-122"/>
                <a:ea typeface="KaiTi" panose="02010609060101010101" pitchFamily="49" charset="-122"/>
              </a:rPr>
              <a:t>冰舞没有跳跃、抛掷、托举不过头顶</a:t>
            </a:r>
            <a:endParaRPr kumimoji="1" lang="en-US" altLang="zh-CN" sz="2400" b="1" dirty="0">
              <a:solidFill>
                <a:srgbClr val="002060"/>
              </a:solidFill>
              <a:latin typeface="KaiTi" panose="02010609060101010101" pitchFamily="49" charset="-122"/>
              <a:ea typeface="KaiTi" panose="02010609060101010101" pitchFamily="49" charset="-122"/>
            </a:endParaRPr>
          </a:p>
          <a:p>
            <a:r>
              <a:rPr kumimoji="1" lang="en-US" altLang="zh-CN" sz="2400" b="1" dirty="0">
                <a:solidFill>
                  <a:srgbClr val="002060"/>
                </a:solidFill>
                <a:latin typeface="KaiTi" panose="02010609060101010101" pitchFamily="49" charset="-122"/>
                <a:ea typeface="KaiTi" panose="02010609060101010101" pitchFamily="49" charset="-122"/>
              </a:rPr>
              <a:t>·</a:t>
            </a:r>
            <a:r>
              <a:rPr kumimoji="1" lang="zh-CN" altLang="en-US" sz="2400" b="1" dirty="0">
                <a:solidFill>
                  <a:srgbClr val="002060"/>
                </a:solidFill>
                <a:latin typeface="KaiTi" panose="02010609060101010101" pitchFamily="49" charset="-122"/>
                <a:ea typeface="KaiTi" panose="02010609060101010101" pitchFamily="49" charset="-122"/>
              </a:rPr>
              <a:t>身材不同</a:t>
            </a:r>
            <a:endParaRPr kumimoji="1" lang="en-US" altLang="zh-CN" sz="2400" b="1" dirty="0">
              <a:solidFill>
                <a:srgbClr val="002060"/>
              </a:solidFill>
              <a:latin typeface="KaiTi" panose="02010609060101010101" pitchFamily="49" charset="-122"/>
              <a:ea typeface="KaiTi" panose="02010609060101010101" pitchFamily="49" charset="-122"/>
            </a:endParaRPr>
          </a:p>
          <a:p>
            <a:r>
              <a:rPr kumimoji="1" lang="en-US" altLang="zh-CN" sz="2400" b="1" dirty="0">
                <a:solidFill>
                  <a:srgbClr val="002060"/>
                </a:solidFill>
                <a:latin typeface="KaiTi" panose="02010609060101010101" pitchFamily="49" charset="-122"/>
                <a:ea typeface="KaiTi" panose="02010609060101010101" pitchFamily="49" charset="-122"/>
              </a:rPr>
              <a:t>·</a:t>
            </a:r>
            <a:r>
              <a:rPr kumimoji="1" lang="zh-CN" altLang="en-US" sz="2400" b="1" dirty="0">
                <a:solidFill>
                  <a:srgbClr val="002060"/>
                </a:solidFill>
                <a:latin typeface="KaiTi" panose="02010609060101010101" pitchFamily="49" charset="-122"/>
                <a:ea typeface="KaiTi" panose="02010609060101010101" pitchFamily="49" charset="-122"/>
              </a:rPr>
              <a:t>比赛和主题的差异</a:t>
            </a:r>
          </a:p>
          <a:p>
            <a:pPr algn="l"/>
            <a:endParaRPr lang="zh-CN" altLang="en-US" sz="2000" b="0" i="0" u="none" strike="noStrike" dirty="0">
              <a:solidFill>
                <a:srgbClr val="A3A3A3"/>
              </a:solidFill>
              <a:effectLst/>
              <a:latin typeface="microsoft yahei" panose="020B0503020204020204" pitchFamily="34" charset="-122"/>
              <a:ea typeface="microsoft yahei" panose="020B0503020204020204" pitchFamily="34" charset="-122"/>
            </a:endParaRPr>
          </a:p>
          <a:p>
            <a:endParaRPr lang="zh-CN" altLang="en-US" sz="2400" dirty="0">
              <a:solidFill>
                <a:srgbClr val="002060"/>
              </a:solidFill>
              <a:latin typeface="楷体" charset="0"/>
              <a:ea typeface="楷体" charset="0"/>
              <a:cs typeface="楷体" charset="0"/>
            </a:endParaRPr>
          </a:p>
          <a:p>
            <a:endParaRPr lang="zh-CN" altLang="en-US" sz="2400" dirty="0">
              <a:solidFill>
                <a:srgbClr val="002060"/>
              </a:solidFill>
              <a:latin typeface="楷体" charset="0"/>
              <a:ea typeface="楷体" charset="0"/>
              <a:cs typeface="楷体" charset="0"/>
            </a:endParaRPr>
          </a:p>
        </p:txBody>
      </p:sp>
      <p:sp>
        <p:nvSpPr>
          <p:cNvPr id="4" name="文本框 3">
            <a:extLst>
              <a:ext uri="{FF2B5EF4-FFF2-40B4-BE49-F238E27FC236}">
                <a16:creationId xmlns:a16="http://schemas.microsoft.com/office/drawing/2014/main" id="{B7912A7E-8181-28AE-ABD2-F49EE5D1985D}"/>
              </a:ext>
            </a:extLst>
          </p:cNvPr>
          <p:cNvSpPr txBox="1"/>
          <p:nvPr/>
        </p:nvSpPr>
        <p:spPr>
          <a:xfrm>
            <a:off x="1690252" y="1004610"/>
            <a:ext cx="2767104" cy="1035861"/>
          </a:xfrm>
          <a:prstGeom prst="rect">
            <a:avLst/>
          </a:prstGeom>
          <a:noFill/>
        </p:spPr>
        <p:txBody>
          <a:bodyPr wrap="none" rtlCol="0">
            <a:spAutoFit/>
          </a:bodyPr>
          <a:lstStyle/>
          <a:p>
            <a:pPr algn="ctr">
              <a:lnSpc>
                <a:spcPct val="150000"/>
              </a:lnSpc>
            </a:pPr>
            <a:r>
              <a:rPr lang="zh-CN" altLang="en-US" sz="2400" b="1" i="0" u="none" strike="noStrike" dirty="0">
                <a:solidFill>
                  <a:srgbClr val="002060"/>
                </a:solidFill>
                <a:effectLst/>
                <a:latin typeface="KaiTi" panose="02010609060101010101" pitchFamily="49" charset="-122"/>
                <a:ea typeface="KaiTi" panose="02010609060101010101" pitchFamily="49" charset="-122"/>
              </a:rPr>
              <a:t>双人滑</a:t>
            </a:r>
            <a:r>
              <a:rPr lang="en-US" altLang="zh-CN" sz="2400" b="1" i="0" u="none" strike="noStrike" dirty="0">
                <a:solidFill>
                  <a:srgbClr val="002060"/>
                </a:solidFill>
                <a:effectLst/>
                <a:latin typeface="KaiTi" panose="02010609060101010101" pitchFamily="49" charset="-122"/>
                <a:ea typeface="KaiTi" panose="02010609060101010101" pitchFamily="49" charset="-122"/>
              </a:rPr>
              <a:t>VS</a:t>
            </a:r>
            <a:r>
              <a:rPr lang="zh-CN" altLang="en-US" sz="2400" b="1" i="0" u="none" strike="noStrike" dirty="0">
                <a:solidFill>
                  <a:srgbClr val="002060"/>
                </a:solidFill>
                <a:effectLst/>
                <a:latin typeface="KaiTi" panose="02010609060101010101" pitchFamily="49" charset="-122"/>
                <a:ea typeface="KaiTi" panose="02010609060101010101" pitchFamily="49" charset="-122"/>
              </a:rPr>
              <a:t>冰舞</a:t>
            </a:r>
            <a:endParaRPr lang="en-US" altLang="zh-CN" sz="2400" b="1" i="0" u="none" strike="noStrike" dirty="0">
              <a:solidFill>
                <a:srgbClr val="002060"/>
              </a:solidFill>
              <a:effectLst/>
              <a:latin typeface="KaiTi" panose="02010609060101010101" pitchFamily="49" charset="-122"/>
              <a:ea typeface="KaiTi" panose="02010609060101010101" pitchFamily="49" charset="-122"/>
            </a:endParaRPr>
          </a:p>
          <a:p>
            <a:pPr algn="ctr">
              <a:lnSpc>
                <a:spcPct val="150000"/>
              </a:lnSpc>
            </a:pPr>
            <a:r>
              <a:rPr lang="zh-CN" altLang="en-US" sz="2000" b="1" i="0" u="none" strike="noStrike" dirty="0">
                <a:solidFill>
                  <a:schemeClr val="bg2">
                    <a:lumMod val="50000"/>
                  </a:schemeClr>
                </a:solidFill>
                <a:effectLst/>
                <a:latin typeface="KaiTi" panose="02010609060101010101" pitchFamily="49" charset="-122"/>
                <a:ea typeface="KaiTi" panose="02010609060101010101" pitchFamily="49" charset="-122"/>
              </a:rPr>
              <a:t>冰上体操</a:t>
            </a:r>
            <a:r>
              <a:rPr lang="en-US" altLang="zh-CN" sz="2000" b="1" i="0" u="none" strike="noStrike" dirty="0">
                <a:solidFill>
                  <a:schemeClr val="bg2">
                    <a:lumMod val="50000"/>
                  </a:schemeClr>
                </a:solidFill>
                <a:effectLst/>
                <a:latin typeface="KaiTi" panose="02010609060101010101" pitchFamily="49" charset="-122"/>
                <a:ea typeface="KaiTi" panose="02010609060101010101" pitchFamily="49" charset="-122"/>
              </a:rPr>
              <a:t>VS</a:t>
            </a:r>
            <a:r>
              <a:rPr lang="zh-CN" altLang="en-US" sz="2000" b="1" i="0" u="none" strike="noStrike" dirty="0">
                <a:solidFill>
                  <a:schemeClr val="bg2">
                    <a:lumMod val="50000"/>
                  </a:schemeClr>
                </a:solidFill>
                <a:effectLst/>
                <a:latin typeface="KaiTi" panose="02010609060101010101" pitchFamily="49" charset="-122"/>
                <a:ea typeface="KaiTi" panose="02010609060101010101" pitchFamily="49" charset="-122"/>
              </a:rPr>
              <a:t>冰上国标舞</a:t>
            </a:r>
            <a:endParaRPr kumimoji="1" lang="zh-CN" altLang="en-US" sz="2000" b="1" dirty="0">
              <a:solidFill>
                <a:schemeClr val="bg2">
                  <a:lumMod val="50000"/>
                </a:schemeClr>
              </a:solidFill>
              <a:latin typeface="KaiTi" panose="02010609060101010101" pitchFamily="49" charset="-122"/>
              <a:ea typeface="KaiTi" panose="02010609060101010101" pitchFamily="49" charset="-122"/>
            </a:endParaRPr>
          </a:p>
        </p:txBody>
      </p:sp>
      <p:pic>
        <p:nvPicPr>
          <p:cNvPr id="2050" name="Picture 2">
            <a:extLst>
              <a:ext uri="{FF2B5EF4-FFF2-40B4-BE49-F238E27FC236}">
                <a16:creationId xmlns:a16="http://schemas.microsoft.com/office/drawing/2014/main" id="{3EDFFD0D-0962-4760-2D91-6AE8835614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70" b="725"/>
          <a:stretch/>
        </p:blipFill>
        <p:spPr bwMode="auto">
          <a:xfrm>
            <a:off x="7077695" y="962870"/>
            <a:ext cx="1971302" cy="23180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7387262-45FF-D791-BC89-80A65E026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6561" y="1254061"/>
            <a:ext cx="2457120" cy="16403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AEBB533-FD1F-A0F5-ADEA-DE7E06315C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6059" y="4172127"/>
            <a:ext cx="3102924" cy="206861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B59CD971-85D4-9266-9D17-CAFF40CA9C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8835" y="3411199"/>
            <a:ext cx="2108067" cy="2947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27367"/>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45" name="文本框 44"/>
          <p:cNvSpPr txBox="1"/>
          <p:nvPr/>
        </p:nvSpPr>
        <p:spPr>
          <a:xfrm>
            <a:off x="647718" y="267581"/>
            <a:ext cx="2031317"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项目基本概述</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sp>
        <p:nvSpPr>
          <p:cNvPr id="46" name="矩形 45"/>
          <p:cNvSpPr/>
          <p:nvPr/>
        </p:nvSpPr>
        <p:spPr>
          <a:xfrm>
            <a:off x="2798851" y="355053"/>
            <a:ext cx="1838957" cy="338550"/>
          </a:xfrm>
          <a:prstGeom prst="rect">
            <a:avLst/>
          </a:prstGeom>
        </p:spPr>
        <p:txBody>
          <a:bodyPr wrap="none" lIns="91436" tIns="45718" rIns="91436" bIns="45718">
            <a:spAutoFit/>
          </a:bodyPr>
          <a:lstStyle/>
          <a:p>
            <a:pPr algn="ctr"/>
            <a:r>
              <a:rPr lang="zh-CN" altLang="en-US" sz="1600" b="1" dirty="0">
                <a:solidFill>
                  <a:schemeClr val="bg1"/>
                </a:solidFill>
                <a:latin typeface="KaiTi" panose="02010609060101010101" pitchFamily="49" charset="-122"/>
                <a:ea typeface="KaiTi" panose="02010609060101010101" pitchFamily="49" charset="-122"/>
                <a:cs typeface="Copperplate Regular" panose="02000504000000020004" charset="0"/>
              </a:rPr>
              <a:t>花滑实时技术分表</a:t>
            </a:r>
            <a:endPar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967104" y="4211320"/>
            <a:ext cx="11109087" cy="829945"/>
          </a:xfrm>
          <a:prstGeom prst="rect">
            <a:avLst/>
          </a:prstGeom>
          <a:noFill/>
        </p:spPr>
        <p:txBody>
          <a:bodyPr wrap="square" rtlCol="0">
            <a:spAutoFit/>
          </a:bodyPr>
          <a:lstStyle/>
          <a:p>
            <a:endParaRPr lang="zh-CN" altLang="en-US" sz="2400" b="1">
              <a:solidFill>
                <a:srgbClr val="002060"/>
              </a:solidFill>
              <a:latin typeface="KaiTi" panose="02010609060101010101" pitchFamily="49" charset="-122"/>
              <a:ea typeface="KaiTi" panose="02010609060101010101" pitchFamily="49" charset="-122"/>
              <a:cs typeface="楷体" charset="0"/>
            </a:endParaRPr>
          </a:p>
          <a:p>
            <a:endParaRPr lang="zh-CN" altLang="en-US" sz="2400" b="1">
              <a:solidFill>
                <a:srgbClr val="002060"/>
              </a:solidFill>
              <a:latin typeface="KaiTi" panose="02010609060101010101" pitchFamily="49" charset="-122"/>
              <a:ea typeface="KaiTi" panose="02010609060101010101" pitchFamily="49" charset="-122"/>
              <a:cs typeface="楷体" charset="0"/>
            </a:endParaRPr>
          </a:p>
        </p:txBody>
      </p:sp>
      <p:sp>
        <p:nvSpPr>
          <p:cNvPr id="3" name="圆角矩形 2">
            <a:extLst>
              <a:ext uri="{FF2B5EF4-FFF2-40B4-BE49-F238E27FC236}">
                <a16:creationId xmlns:a16="http://schemas.microsoft.com/office/drawing/2014/main" id="{46155269-6678-C686-3B9B-B20996A36808}"/>
              </a:ext>
            </a:extLst>
          </p:cNvPr>
          <p:cNvSpPr/>
          <p:nvPr/>
        </p:nvSpPr>
        <p:spPr>
          <a:xfrm>
            <a:off x="720335" y="3031299"/>
            <a:ext cx="246770" cy="25052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圆角矩形 4">
            <a:extLst>
              <a:ext uri="{FF2B5EF4-FFF2-40B4-BE49-F238E27FC236}">
                <a16:creationId xmlns:a16="http://schemas.microsoft.com/office/drawing/2014/main" id="{1EFEC52D-D40C-1949-DFC2-C9589A67C76F}"/>
              </a:ext>
            </a:extLst>
          </p:cNvPr>
          <p:cNvSpPr/>
          <p:nvPr/>
        </p:nvSpPr>
        <p:spPr>
          <a:xfrm>
            <a:off x="720335" y="3447852"/>
            <a:ext cx="246770" cy="25052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1AAABBF4-3887-8A08-A4B5-589FC192F087}"/>
              </a:ext>
            </a:extLst>
          </p:cNvPr>
          <p:cNvSpPr/>
          <p:nvPr/>
        </p:nvSpPr>
        <p:spPr>
          <a:xfrm>
            <a:off x="720335" y="3902017"/>
            <a:ext cx="246770" cy="25052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D5D001BA-8EB7-9D53-D5B0-BB3F5902294A}"/>
              </a:ext>
            </a:extLst>
          </p:cNvPr>
          <p:cNvSpPr/>
          <p:nvPr/>
        </p:nvSpPr>
        <p:spPr>
          <a:xfrm>
            <a:off x="720335" y="4283751"/>
            <a:ext cx="246770" cy="25052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77355636-5603-DB29-914C-56B6EA93B3FF}"/>
              </a:ext>
            </a:extLst>
          </p:cNvPr>
          <p:cNvSpPr/>
          <p:nvPr/>
        </p:nvSpPr>
        <p:spPr>
          <a:xfrm>
            <a:off x="707566" y="4724268"/>
            <a:ext cx="246770" cy="25052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9">
            <a:extLst>
              <a:ext uri="{FF2B5EF4-FFF2-40B4-BE49-F238E27FC236}">
                <a16:creationId xmlns:a16="http://schemas.microsoft.com/office/drawing/2014/main" id="{B9C4CF3E-42D2-2755-503B-D83BEB8DB0CA}"/>
              </a:ext>
            </a:extLst>
          </p:cNvPr>
          <p:cNvSpPr/>
          <p:nvPr/>
        </p:nvSpPr>
        <p:spPr>
          <a:xfrm>
            <a:off x="720335" y="5136856"/>
            <a:ext cx="246770" cy="2505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BAC9ED97-606E-08BD-CEB8-8AE73161E728}"/>
              </a:ext>
            </a:extLst>
          </p:cNvPr>
          <p:cNvSpPr txBox="1"/>
          <p:nvPr/>
        </p:nvSpPr>
        <p:spPr>
          <a:xfrm>
            <a:off x="1057875" y="2964198"/>
            <a:ext cx="3757662" cy="384721"/>
          </a:xfrm>
          <a:prstGeom prst="rect">
            <a:avLst/>
          </a:prstGeom>
          <a:noFill/>
        </p:spPr>
        <p:txBody>
          <a:bodyPr wrap="square" rtlCol="0">
            <a:spAutoFit/>
          </a:bodyPr>
          <a:lstStyle/>
          <a:p>
            <a:r>
              <a:rPr kumimoji="1" lang="en-US" altLang="zh-CN" b="1" dirty="0">
                <a:latin typeface="KaiTi" panose="02010609060101010101" pitchFamily="49" charset="-122"/>
                <a:ea typeface="KaiTi" panose="02010609060101010101" pitchFamily="49" charset="-122"/>
              </a:rPr>
              <a:t>1</a:t>
            </a:r>
            <a:r>
              <a:rPr kumimoji="1" lang="en-US" altLang="zh-CN" b="1" baseline="30000" dirty="0">
                <a:latin typeface="KaiTi" panose="02010609060101010101" pitchFamily="49" charset="-122"/>
                <a:ea typeface="KaiTi" panose="02010609060101010101" pitchFamily="49" charset="-122"/>
              </a:rPr>
              <a:t>st</a:t>
            </a:r>
            <a:r>
              <a:rPr kumimoji="1" lang="zh-CN" altLang="en-US" b="1" dirty="0">
                <a:latin typeface="KaiTi" panose="02010609060101010101" pitchFamily="49" charset="-122"/>
                <a:ea typeface="KaiTi" panose="02010609060101010101" pitchFamily="49" charset="-122"/>
              </a:rPr>
              <a:t>数字 当前第一名的技术分</a:t>
            </a:r>
          </a:p>
        </p:txBody>
      </p:sp>
      <p:sp>
        <p:nvSpPr>
          <p:cNvPr id="13" name="文本框 12">
            <a:extLst>
              <a:ext uri="{FF2B5EF4-FFF2-40B4-BE49-F238E27FC236}">
                <a16:creationId xmlns:a16="http://schemas.microsoft.com/office/drawing/2014/main" id="{A2241567-91FE-855A-0820-43ABBD1CEADE}"/>
              </a:ext>
            </a:extLst>
          </p:cNvPr>
          <p:cNvSpPr txBox="1"/>
          <p:nvPr/>
        </p:nvSpPr>
        <p:spPr>
          <a:xfrm>
            <a:off x="1061878" y="3380751"/>
            <a:ext cx="3757662" cy="384721"/>
          </a:xfrm>
          <a:prstGeom prst="rect">
            <a:avLst/>
          </a:prstGeom>
          <a:noFill/>
        </p:spPr>
        <p:txBody>
          <a:bodyPr wrap="square" rtlCol="0">
            <a:spAutoFit/>
          </a:bodyPr>
          <a:lstStyle/>
          <a:p>
            <a:r>
              <a:rPr kumimoji="1" lang="zh-CN" altLang="en-US" b="1" dirty="0">
                <a:latin typeface="KaiTi" panose="02010609060101010101" pitchFamily="49" charset="-122"/>
                <a:ea typeface="KaiTi" panose="02010609060101010101" pitchFamily="49" charset="-122"/>
              </a:rPr>
              <a:t>当前选手的实时技术分</a:t>
            </a:r>
          </a:p>
        </p:txBody>
      </p:sp>
      <p:sp>
        <p:nvSpPr>
          <p:cNvPr id="14" name="文本框 13">
            <a:extLst>
              <a:ext uri="{FF2B5EF4-FFF2-40B4-BE49-F238E27FC236}">
                <a16:creationId xmlns:a16="http://schemas.microsoft.com/office/drawing/2014/main" id="{7200167C-902F-CA0C-7FD5-F8CC8E6FAD22}"/>
              </a:ext>
            </a:extLst>
          </p:cNvPr>
          <p:cNvSpPr txBox="1"/>
          <p:nvPr/>
        </p:nvSpPr>
        <p:spPr>
          <a:xfrm>
            <a:off x="1057875" y="3794767"/>
            <a:ext cx="3757662" cy="384721"/>
          </a:xfrm>
          <a:prstGeom prst="rect">
            <a:avLst/>
          </a:prstGeom>
          <a:noFill/>
        </p:spPr>
        <p:txBody>
          <a:bodyPr wrap="square" rtlCol="0">
            <a:spAutoFit/>
          </a:bodyPr>
          <a:lstStyle/>
          <a:p>
            <a:r>
              <a:rPr kumimoji="1" lang="zh-CN" altLang="en-US" b="1" dirty="0">
                <a:latin typeface="KaiTi" panose="02010609060101010101" pitchFamily="49" charset="-122"/>
                <a:ea typeface="KaiTi" panose="02010609060101010101" pitchFamily="49" charset="-122"/>
              </a:rPr>
              <a:t>空白点 还未完成的节目要素  </a:t>
            </a:r>
          </a:p>
        </p:txBody>
      </p:sp>
      <p:sp>
        <p:nvSpPr>
          <p:cNvPr id="15" name="文本框 14">
            <a:extLst>
              <a:ext uri="{FF2B5EF4-FFF2-40B4-BE49-F238E27FC236}">
                <a16:creationId xmlns:a16="http://schemas.microsoft.com/office/drawing/2014/main" id="{DDEBD437-9AE3-66AD-B511-D15B6AF6417F}"/>
              </a:ext>
            </a:extLst>
          </p:cNvPr>
          <p:cNvSpPr txBox="1"/>
          <p:nvPr/>
        </p:nvSpPr>
        <p:spPr>
          <a:xfrm>
            <a:off x="1057875" y="4203327"/>
            <a:ext cx="3757662" cy="384721"/>
          </a:xfrm>
          <a:prstGeom prst="rect">
            <a:avLst/>
          </a:prstGeom>
          <a:noFill/>
        </p:spPr>
        <p:txBody>
          <a:bodyPr wrap="square" rtlCol="0">
            <a:spAutoFit/>
          </a:bodyPr>
          <a:lstStyle/>
          <a:p>
            <a:r>
              <a:rPr kumimoji="1" lang="zh-CN" altLang="en-US" b="1" dirty="0">
                <a:latin typeface="KaiTi" panose="02010609060101010101" pitchFamily="49" charset="-122"/>
                <a:ea typeface="KaiTi" panose="02010609060101010101" pitchFamily="49" charset="-122"/>
              </a:rPr>
              <a:t>绿色  技术动作符合要求</a:t>
            </a:r>
          </a:p>
        </p:txBody>
      </p:sp>
      <p:sp>
        <p:nvSpPr>
          <p:cNvPr id="16" name="文本框 15">
            <a:extLst>
              <a:ext uri="{FF2B5EF4-FFF2-40B4-BE49-F238E27FC236}">
                <a16:creationId xmlns:a16="http://schemas.microsoft.com/office/drawing/2014/main" id="{415BDC9E-E7EB-7A35-DE82-9C53E5798C62}"/>
              </a:ext>
            </a:extLst>
          </p:cNvPr>
          <p:cNvSpPr txBox="1"/>
          <p:nvPr/>
        </p:nvSpPr>
        <p:spPr>
          <a:xfrm>
            <a:off x="1057874" y="4619880"/>
            <a:ext cx="7482031" cy="384721"/>
          </a:xfrm>
          <a:prstGeom prst="rect">
            <a:avLst/>
          </a:prstGeom>
          <a:noFill/>
        </p:spPr>
        <p:txBody>
          <a:bodyPr wrap="square" rtlCol="0">
            <a:spAutoFit/>
          </a:bodyPr>
          <a:lstStyle/>
          <a:p>
            <a:r>
              <a:rPr kumimoji="1" lang="zh-CN" altLang="en-US" b="1" dirty="0">
                <a:latin typeface="KaiTi" panose="02010609060101010101" pitchFamily="49" charset="-122"/>
                <a:ea typeface="KaiTi" panose="02010609060101010101" pitchFamily="49" charset="-122"/>
              </a:rPr>
              <a:t>黄色  技术动作存疑，如跳跃动作用刃模糊，待确认回放</a:t>
            </a:r>
          </a:p>
        </p:txBody>
      </p:sp>
      <p:sp>
        <p:nvSpPr>
          <p:cNvPr id="17" name="文本框 16">
            <a:extLst>
              <a:ext uri="{FF2B5EF4-FFF2-40B4-BE49-F238E27FC236}">
                <a16:creationId xmlns:a16="http://schemas.microsoft.com/office/drawing/2014/main" id="{4AAC1F80-16A4-BDE8-474C-C8E9DDA58185}"/>
              </a:ext>
            </a:extLst>
          </p:cNvPr>
          <p:cNvSpPr txBox="1"/>
          <p:nvPr/>
        </p:nvSpPr>
        <p:spPr>
          <a:xfrm>
            <a:off x="1073245" y="5033896"/>
            <a:ext cx="7482031" cy="384721"/>
          </a:xfrm>
          <a:prstGeom prst="rect">
            <a:avLst/>
          </a:prstGeom>
          <a:noFill/>
        </p:spPr>
        <p:txBody>
          <a:bodyPr wrap="square" rtlCol="0">
            <a:spAutoFit/>
          </a:bodyPr>
          <a:lstStyle/>
          <a:p>
            <a:r>
              <a:rPr kumimoji="1" lang="zh-CN" altLang="en-US" b="1" dirty="0">
                <a:latin typeface="KaiTi" panose="02010609060101010101" pitchFamily="49" charset="-122"/>
                <a:ea typeface="KaiTi" panose="02010609060101010101" pitchFamily="49" charset="-122"/>
              </a:rPr>
              <a:t>红色  技术动作不符合要求，如跳跃和旋转周数不足，跳跃错刃</a:t>
            </a:r>
          </a:p>
        </p:txBody>
      </p:sp>
      <p:pic>
        <p:nvPicPr>
          <p:cNvPr id="4098" name="Picture 2">
            <a:extLst>
              <a:ext uri="{FF2B5EF4-FFF2-40B4-BE49-F238E27FC236}">
                <a16:creationId xmlns:a16="http://schemas.microsoft.com/office/drawing/2014/main" id="{50F14F10-31C5-C62A-7F59-DEA5BAC94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1575" y="1061243"/>
            <a:ext cx="2978776" cy="17207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F7083DB-5BF4-4E96-910D-CE5C68D085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2412" y="3168965"/>
            <a:ext cx="2877103" cy="209315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C6C09E98-15F4-36B1-399E-8F61749860D0}"/>
              </a:ext>
            </a:extLst>
          </p:cNvPr>
          <p:cNvPicPr>
            <a:picLocks noChangeAspect="1"/>
          </p:cNvPicPr>
          <p:nvPr/>
        </p:nvPicPr>
        <p:blipFill>
          <a:blip r:embed="rId6"/>
          <a:stretch>
            <a:fillRect/>
          </a:stretch>
        </p:blipFill>
        <p:spPr>
          <a:xfrm>
            <a:off x="781649" y="955528"/>
            <a:ext cx="3838192" cy="1872125"/>
          </a:xfrm>
          <a:prstGeom prst="rect">
            <a:avLst/>
          </a:prstGeom>
        </p:spPr>
      </p:pic>
    </p:spTree>
    <p:extLst>
      <p:ext uri="{BB962C8B-B14F-4D97-AF65-F5344CB8AC3E}">
        <p14:creationId xmlns:p14="http://schemas.microsoft.com/office/powerpoint/2010/main" val="3809917525"/>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45" name="文本框 44"/>
          <p:cNvSpPr txBox="1"/>
          <p:nvPr/>
        </p:nvSpPr>
        <p:spPr>
          <a:xfrm>
            <a:off x="647718" y="267581"/>
            <a:ext cx="2031317" cy="461661"/>
          </a:xfrm>
          <a:prstGeom prst="rect">
            <a:avLst/>
          </a:prstGeom>
          <a:noFill/>
        </p:spPr>
        <p:txBody>
          <a:bodyPr wrap="none" lIns="91436" tIns="45718" rIns="91436" bIns="45718" rtlCol="0">
            <a:spAutoFit/>
          </a:bodyPr>
          <a:lstStyle/>
          <a:p>
            <a:pPr algn="l"/>
            <a:r>
              <a:rPr lang="zh-CN" altLang="en-US" sz="2400" dirty="0">
                <a:solidFill>
                  <a:srgbClr val="002060"/>
                </a:solidFill>
                <a:latin typeface="田氏颜体大字库" panose="020B0503020204020204" charset="-122"/>
                <a:ea typeface="田氏颜体大字库" panose="020B0503020204020204" charset="-122"/>
                <a:sym typeface="+mn-ea"/>
              </a:rPr>
              <a:t>项目基本概述</a:t>
            </a:r>
            <a:endParaRPr lang="zh-CN" altLang="en-US" sz="2400" spc="600" dirty="0">
              <a:solidFill>
                <a:srgbClr val="002060"/>
              </a:solidFill>
              <a:latin typeface="田氏颜体大字库" panose="020B0503020204020204" charset="-122"/>
              <a:ea typeface="田氏颜体大字库" panose="020B0503020204020204" charset="-122"/>
              <a:sym typeface="+mn-ea"/>
            </a:endParaRPr>
          </a:p>
        </p:txBody>
      </p:sp>
      <p:sp>
        <p:nvSpPr>
          <p:cNvPr id="46" name="矩形 45"/>
          <p:cNvSpPr/>
          <p:nvPr/>
        </p:nvSpPr>
        <p:spPr>
          <a:xfrm>
            <a:off x="3009277" y="347649"/>
            <a:ext cx="1210580" cy="338550"/>
          </a:xfrm>
          <a:prstGeom prst="rect">
            <a:avLst/>
          </a:prstGeom>
        </p:spPr>
        <p:txBody>
          <a:bodyPr wrap="none" lIns="91436" tIns="45718" rIns="91436" bIns="45718">
            <a:spAutoFit/>
          </a:bodyPr>
          <a:lstStyle/>
          <a:p>
            <a:pPr algn="ctr"/>
            <a:r>
              <a:rPr lang="zh-CN" altLang="en-US" sz="1600" dirty="0">
                <a:solidFill>
                  <a:schemeClr val="bg1"/>
                </a:solidFill>
                <a:latin typeface="KaiTi" panose="02010609060101010101" pitchFamily="49" charset="-122"/>
                <a:ea typeface="KaiTi" panose="02010609060101010101" pitchFamily="49" charset="-122"/>
                <a:cs typeface="Copperplate Regular" panose="02000504000000020004" charset="0"/>
              </a:rPr>
              <a:t>花滑小分表</a:t>
            </a:r>
            <a:endParaRPr lang="en-US" altLang="zh-CN" sz="1600"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52730"/>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967105" y="4211320"/>
            <a:ext cx="10257790" cy="829945"/>
          </a:xfrm>
          <a:prstGeom prst="rect">
            <a:avLst/>
          </a:prstGeom>
          <a:noFill/>
        </p:spPr>
        <p:txBody>
          <a:bodyPr wrap="square" rtlCol="0">
            <a:spAutoFit/>
          </a:bodyPr>
          <a:lstStyle/>
          <a:p>
            <a:endParaRPr lang="zh-CN" altLang="en-US" sz="2400">
              <a:solidFill>
                <a:srgbClr val="002060"/>
              </a:solidFill>
              <a:latin typeface="楷体" charset="0"/>
              <a:ea typeface="楷体" charset="0"/>
              <a:cs typeface="楷体" charset="0"/>
            </a:endParaRPr>
          </a:p>
          <a:p>
            <a:endParaRPr lang="zh-CN" altLang="en-US" sz="2400">
              <a:solidFill>
                <a:srgbClr val="002060"/>
              </a:solidFill>
              <a:latin typeface="楷体" charset="0"/>
              <a:ea typeface="楷体" charset="0"/>
              <a:cs typeface="楷体" charset="0"/>
            </a:endParaRPr>
          </a:p>
        </p:txBody>
      </p:sp>
      <p:sp>
        <p:nvSpPr>
          <p:cNvPr id="9" name="文本框 8">
            <a:extLst>
              <a:ext uri="{FF2B5EF4-FFF2-40B4-BE49-F238E27FC236}">
                <a16:creationId xmlns:a16="http://schemas.microsoft.com/office/drawing/2014/main" id="{22291C56-94DA-A2A4-D5B1-3C4DF7596D0A}"/>
              </a:ext>
            </a:extLst>
          </p:cNvPr>
          <p:cNvSpPr txBox="1"/>
          <p:nvPr/>
        </p:nvSpPr>
        <p:spPr>
          <a:xfrm>
            <a:off x="144429" y="4298950"/>
            <a:ext cx="11895182" cy="2185214"/>
          </a:xfrm>
          <a:prstGeom prst="rect">
            <a:avLst/>
          </a:prstGeom>
          <a:noFill/>
        </p:spPr>
        <p:txBody>
          <a:bodyPr wrap="square">
            <a:spAutoFit/>
          </a:bodyPr>
          <a:lstStyle/>
          <a:p>
            <a:pPr algn="ctr"/>
            <a:r>
              <a:rPr lang="zh-CN" altLang="en-US" sz="2000" b="1" i="0" u="none" strike="noStrike" dirty="0">
                <a:solidFill>
                  <a:schemeClr val="accent5">
                    <a:lumMod val="75000"/>
                  </a:schemeClr>
                </a:solidFill>
                <a:effectLst/>
                <a:latin typeface="KaiTi" panose="02010609060101010101" pitchFamily="49" charset="-122"/>
                <a:ea typeface="KaiTi" panose="02010609060101010101" pitchFamily="49" charset="-122"/>
              </a:rPr>
              <a:t>自由滑</a:t>
            </a:r>
            <a:r>
              <a:rPr lang="en-US" altLang="zh-CN" sz="2000" b="1" i="0" u="none" strike="noStrike" dirty="0">
                <a:solidFill>
                  <a:schemeClr val="accent5">
                    <a:lumMod val="75000"/>
                  </a:schemeClr>
                </a:solidFill>
                <a:effectLst/>
                <a:latin typeface="KaiTi" panose="02010609060101010101" pitchFamily="49" charset="-122"/>
                <a:ea typeface="KaiTi" panose="02010609060101010101" pitchFamily="49" charset="-122"/>
              </a:rPr>
              <a:t>/</a:t>
            </a:r>
            <a:r>
              <a:rPr lang="zh-CN" altLang="en-US" sz="2000" b="1" i="0" u="none" strike="noStrike" dirty="0">
                <a:solidFill>
                  <a:schemeClr val="accent5">
                    <a:lumMod val="75000"/>
                  </a:schemeClr>
                </a:solidFill>
                <a:effectLst/>
                <a:latin typeface="KaiTi" panose="02010609060101010101" pitchFamily="49" charset="-122"/>
                <a:ea typeface="KaiTi" panose="02010609060101010101" pitchFamily="49" charset="-122"/>
              </a:rPr>
              <a:t>短节目总得分</a:t>
            </a:r>
            <a:r>
              <a:rPr lang="en-US" altLang="zh-CN" sz="2000" b="1" i="0" u="none" strike="noStrike" dirty="0">
                <a:solidFill>
                  <a:schemeClr val="accent5">
                    <a:lumMod val="75000"/>
                  </a:schemeClr>
                </a:solidFill>
                <a:effectLst/>
                <a:latin typeface="KaiTi" panose="02010609060101010101" pitchFamily="49" charset="-122"/>
                <a:ea typeface="KaiTi" panose="02010609060101010101" pitchFamily="49" charset="-122"/>
              </a:rPr>
              <a:t>=</a:t>
            </a:r>
            <a:r>
              <a:rPr lang="zh-CN" altLang="en-US" sz="2000" b="1" i="0" u="none" strike="noStrike" dirty="0">
                <a:solidFill>
                  <a:schemeClr val="accent5">
                    <a:lumMod val="75000"/>
                  </a:schemeClr>
                </a:solidFill>
                <a:effectLst/>
                <a:latin typeface="KaiTi" panose="02010609060101010101" pitchFamily="49" charset="-122"/>
                <a:ea typeface="KaiTi" panose="02010609060101010101" pitchFamily="49" charset="-122"/>
              </a:rPr>
              <a:t>技术分</a:t>
            </a:r>
            <a:r>
              <a:rPr lang="en-US" altLang="zh-CN" sz="2000" b="1" i="0" u="none" strike="noStrike" dirty="0">
                <a:solidFill>
                  <a:schemeClr val="accent5">
                    <a:lumMod val="75000"/>
                  </a:schemeClr>
                </a:solidFill>
                <a:effectLst/>
                <a:latin typeface="KaiTi" panose="02010609060101010101" pitchFamily="49" charset="-122"/>
                <a:ea typeface="KaiTi" panose="02010609060101010101" pitchFamily="49" charset="-122"/>
              </a:rPr>
              <a:t>+</a:t>
            </a:r>
            <a:r>
              <a:rPr lang="zh-CN" altLang="en-US" sz="2000" b="1" i="0" u="none" strike="noStrike" dirty="0">
                <a:solidFill>
                  <a:schemeClr val="accent5">
                    <a:lumMod val="75000"/>
                  </a:schemeClr>
                </a:solidFill>
                <a:effectLst/>
                <a:latin typeface="KaiTi" panose="02010609060101010101" pitchFamily="49" charset="-122"/>
                <a:ea typeface="KaiTi" panose="02010609060101010101" pitchFamily="49" charset="-122"/>
              </a:rPr>
              <a:t>节目内容分</a:t>
            </a:r>
            <a:r>
              <a:rPr lang="en-US" altLang="zh-CN" sz="2000" b="1" i="0" u="none" strike="noStrike" dirty="0">
                <a:solidFill>
                  <a:schemeClr val="accent5">
                    <a:lumMod val="75000"/>
                  </a:schemeClr>
                </a:solidFill>
                <a:effectLst/>
                <a:latin typeface="KaiTi" panose="02010609060101010101" pitchFamily="49" charset="-122"/>
                <a:ea typeface="KaiTi" panose="02010609060101010101" pitchFamily="49" charset="-122"/>
              </a:rPr>
              <a:t>-</a:t>
            </a:r>
            <a:r>
              <a:rPr lang="zh-CN" altLang="en-US" sz="2000" b="1" i="0" u="none" strike="noStrike" dirty="0">
                <a:solidFill>
                  <a:schemeClr val="accent5">
                    <a:lumMod val="75000"/>
                  </a:schemeClr>
                </a:solidFill>
                <a:effectLst/>
                <a:latin typeface="KaiTi" panose="02010609060101010101" pitchFamily="49" charset="-122"/>
                <a:ea typeface="KaiTi" panose="02010609060101010101" pitchFamily="49" charset="-122"/>
              </a:rPr>
              <a:t>减分</a:t>
            </a:r>
            <a:endParaRPr lang="en-US" altLang="zh-CN" sz="2000" b="1" i="0" u="none" strike="noStrike" dirty="0">
              <a:solidFill>
                <a:schemeClr val="accent5">
                  <a:lumMod val="75000"/>
                </a:schemeClr>
              </a:solidFill>
              <a:effectLst/>
              <a:latin typeface="KaiTi" panose="02010609060101010101" pitchFamily="49" charset="-122"/>
              <a:ea typeface="KaiTi" panose="02010609060101010101" pitchFamily="49" charset="-122"/>
            </a:endParaRPr>
          </a:p>
          <a:p>
            <a:r>
              <a:rPr lang="en-US" altLang="zh-CN" sz="2000" b="1" i="0" u="none" strike="noStrike" dirty="0">
                <a:solidFill>
                  <a:schemeClr val="accent5">
                    <a:lumMod val="75000"/>
                  </a:schemeClr>
                </a:solidFill>
                <a:effectLst/>
                <a:latin typeface="KaiTi" panose="02010609060101010101" pitchFamily="49" charset="-122"/>
                <a:ea typeface="KaiTi" panose="02010609060101010101" pitchFamily="49" charset="-122"/>
              </a:rPr>
              <a:t>TES-</a:t>
            </a:r>
            <a:r>
              <a:rPr lang="zh-CN" altLang="en-US" sz="2000" b="1" i="0" u="none" strike="noStrike" dirty="0">
                <a:solidFill>
                  <a:schemeClr val="accent5">
                    <a:lumMod val="75000"/>
                  </a:schemeClr>
                </a:solidFill>
                <a:effectLst/>
                <a:latin typeface="KaiTi" panose="02010609060101010101" pitchFamily="49" charset="-122"/>
                <a:ea typeface="KaiTi" panose="02010609060101010101" pitchFamily="49" charset="-122"/>
              </a:rPr>
              <a:t>技术动作得分 </a:t>
            </a:r>
            <a:r>
              <a:rPr lang="en-US" altLang="zh-CN" b="0" i="0" u="none" strike="noStrike" dirty="0">
                <a:solidFill>
                  <a:schemeClr val="accent5">
                    <a:lumMod val="75000"/>
                  </a:schemeClr>
                </a:solidFill>
                <a:effectLst/>
                <a:latin typeface="KaiTi" panose="02010609060101010101" pitchFamily="49" charset="-122"/>
                <a:ea typeface="KaiTi" panose="02010609060101010101" pitchFamily="49" charset="-122"/>
              </a:rPr>
              <a:t>12</a:t>
            </a:r>
            <a:r>
              <a:rPr lang="zh-CN" altLang="en-US" b="0" i="0" u="none" strike="noStrike" dirty="0">
                <a:solidFill>
                  <a:schemeClr val="accent5">
                    <a:lumMod val="75000"/>
                  </a:schemeClr>
                </a:solidFill>
                <a:effectLst/>
                <a:latin typeface="KaiTi" panose="02010609060101010101" pitchFamily="49" charset="-122"/>
                <a:ea typeface="KaiTi" panose="02010609060101010101" pitchFamily="49" charset="-122"/>
              </a:rPr>
              <a:t>个技术动作、技术动作基础分值、完成情况、九名裁判对于完成情况的打分、每个动作的实际得分</a:t>
            </a:r>
            <a:r>
              <a:rPr lang="zh-CN" altLang="en-US" b="1" i="0" u="none" strike="noStrike" dirty="0">
                <a:solidFill>
                  <a:schemeClr val="accent5">
                    <a:lumMod val="75000"/>
                  </a:schemeClr>
                </a:solidFill>
                <a:effectLst/>
                <a:latin typeface="KaiTi" panose="02010609060101010101" pitchFamily="49" charset="-122"/>
                <a:ea typeface="KaiTi" panose="02010609060101010101" pitchFamily="49" charset="-122"/>
              </a:rPr>
              <a:t>（去极之后的均分）</a:t>
            </a:r>
            <a:r>
              <a:rPr lang="zh-CN" altLang="en-US" b="0" i="0" u="none" strike="noStrike" dirty="0">
                <a:solidFill>
                  <a:schemeClr val="accent5">
                    <a:lumMod val="75000"/>
                  </a:schemeClr>
                </a:solidFill>
                <a:effectLst/>
                <a:latin typeface="KaiTi" panose="02010609060101010101" pitchFamily="49" charset="-122"/>
                <a:ea typeface="KaiTi" panose="02010609060101010101" pitchFamily="49" charset="-122"/>
              </a:rPr>
              <a:t>。</a:t>
            </a:r>
            <a:endParaRPr lang="en-US" altLang="zh-CN" b="0" i="0" u="none" strike="noStrike" dirty="0">
              <a:solidFill>
                <a:schemeClr val="accent5">
                  <a:lumMod val="75000"/>
                </a:schemeClr>
              </a:solidFill>
              <a:effectLst/>
              <a:latin typeface="KaiTi" panose="02010609060101010101" pitchFamily="49" charset="-122"/>
              <a:ea typeface="KaiTi" panose="02010609060101010101" pitchFamily="49" charset="-122"/>
            </a:endParaRPr>
          </a:p>
          <a:p>
            <a:r>
              <a:rPr lang="en-US" altLang="zh-CN" sz="2000" b="1" dirty="0">
                <a:solidFill>
                  <a:schemeClr val="accent5">
                    <a:lumMod val="75000"/>
                  </a:schemeClr>
                </a:solidFill>
                <a:latin typeface="KaiTi" panose="02010609060101010101" pitchFamily="49" charset="-122"/>
                <a:ea typeface="KaiTi" panose="02010609060101010101" pitchFamily="49" charset="-122"/>
              </a:rPr>
              <a:t>PCS-</a:t>
            </a:r>
            <a:r>
              <a:rPr lang="zh-CN" altLang="en-US" sz="2000" b="1" dirty="0">
                <a:solidFill>
                  <a:schemeClr val="accent5">
                    <a:lumMod val="75000"/>
                  </a:schemeClr>
                </a:solidFill>
                <a:latin typeface="KaiTi" panose="02010609060101010101" pitchFamily="49" charset="-122"/>
                <a:ea typeface="KaiTi" panose="02010609060101010101" pitchFamily="49" charset="-122"/>
              </a:rPr>
              <a:t>节目内容  </a:t>
            </a:r>
            <a:r>
              <a:rPr lang="zh-CN" altLang="en-US" b="0" i="0" u="none" strike="noStrike" dirty="0">
                <a:solidFill>
                  <a:schemeClr val="accent5">
                    <a:lumMod val="75000"/>
                  </a:schemeClr>
                </a:solidFill>
                <a:effectLst/>
                <a:latin typeface="KaiTi" panose="02010609060101010101" pitchFamily="49" charset="-122"/>
                <a:ea typeface="KaiTi" panose="02010609060101010101" pitchFamily="49" charset="-122"/>
              </a:rPr>
              <a:t>节目内容分共分为</a:t>
            </a:r>
            <a:r>
              <a:rPr lang="en-US" altLang="zh-CN" b="0" i="0" u="none" strike="noStrike" dirty="0">
                <a:solidFill>
                  <a:schemeClr val="accent5">
                    <a:lumMod val="75000"/>
                  </a:schemeClr>
                </a:solidFill>
                <a:effectLst/>
                <a:latin typeface="KaiTi" panose="02010609060101010101" pitchFamily="49" charset="-122"/>
                <a:ea typeface="KaiTi" panose="02010609060101010101" pitchFamily="49" charset="-122"/>
              </a:rPr>
              <a:t>5</a:t>
            </a:r>
            <a:r>
              <a:rPr lang="zh-CN" altLang="en-US" b="0" i="0" u="none" strike="noStrike" dirty="0">
                <a:solidFill>
                  <a:schemeClr val="accent5">
                    <a:lumMod val="75000"/>
                  </a:schemeClr>
                </a:solidFill>
                <a:effectLst/>
                <a:latin typeface="KaiTi" panose="02010609060101010101" pitchFamily="49" charset="-122"/>
                <a:ea typeface="KaiTi" panose="02010609060101010101" pitchFamily="49" charset="-122"/>
              </a:rPr>
              <a:t>大项（滑行技术、衔接、表演、编排、音乐表达、权重），九名裁判分别对于五大项进行打分，平均值就是这一项</a:t>
            </a:r>
            <a:r>
              <a:rPr lang="en" altLang="zh-CN" b="0" i="0" u="none" strike="noStrike" dirty="0">
                <a:solidFill>
                  <a:schemeClr val="accent5">
                    <a:lumMod val="75000"/>
                  </a:schemeClr>
                </a:solidFill>
                <a:effectLst/>
                <a:latin typeface="KaiTi" panose="02010609060101010101" pitchFamily="49" charset="-122"/>
                <a:ea typeface="KaiTi" panose="02010609060101010101" pitchFamily="49" charset="-122"/>
              </a:rPr>
              <a:t>PCS</a:t>
            </a:r>
            <a:r>
              <a:rPr lang="zh-CN" altLang="en-US" b="0" i="0" u="none" strike="noStrike" dirty="0">
                <a:solidFill>
                  <a:schemeClr val="accent5">
                    <a:lumMod val="75000"/>
                  </a:schemeClr>
                </a:solidFill>
                <a:effectLst/>
                <a:latin typeface="KaiTi" panose="02010609060101010101" pitchFamily="49" charset="-122"/>
                <a:ea typeface="KaiTi" panose="02010609060101010101" pitchFamily="49" charset="-122"/>
              </a:rPr>
              <a:t>的实际得分</a:t>
            </a:r>
            <a:r>
              <a:rPr lang="zh-CN" altLang="en-US" b="1" i="0" u="none" strike="noStrike" dirty="0">
                <a:solidFill>
                  <a:schemeClr val="accent5">
                    <a:lumMod val="75000"/>
                  </a:schemeClr>
                </a:solidFill>
                <a:effectLst/>
                <a:latin typeface="KaiTi" panose="02010609060101010101" pitchFamily="49" charset="-122"/>
                <a:ea typeface="KaiTi" panose="02010609060101010101" pitchFamily="49" charset="-122"/>
              </a:rPr>
              <a:t>（去极之后的实际得分</a:t>
            </a:r>
            <a:r>
              <a:rPr lang="zh-CN" altLang="en-US" b="1" dirty="0">
                <a:solidFill>
                  <a:schemeClr val="accent5">
                    <a:lumMod val="75000"/>
                  </a:schemeClr>
                </a:solidFill>
                <a:latin typeface="KaiTi" panose="02010609060101010101" pitchFamily="49" charset="-122"/>
                <a:ea typeface="KaiTi" panose="02010609060101010101" pitchFamily="49" charset="-122"/>
              </a:rPr>
              <a:t>*全中后的实际得分</a:t>
            </a:r>
            <a:r>
              <a:rPr lang="zh-CN" altLang="en-US" b="1" i="0" u="none" strike="noStrike" dirty="0">
                <a:solidFill>
                  <a:schemeClr val="accent5">
                    <a:lumMod val="75000"/>
                  </a:schemeClr>
                </a:solidFill>
                <a:effectLst/>
                <a:latin typeface="KaiTi" panose="02010609060101010101" pitchFamily="49" charset="-122"/>
                <a:ea typeface="KaiTi" panose="02010609060101010101" pitchFamily="49" charset="-122"/>
              </a:rPr>
              <a:t>）</a:t>
            </a:r>
            <a:endParaRPr lang="en-US" altLang="zh-CN" b="0" i="0" u="none" strike="noStrike" dirty="0">
              <a:solidFill>
                <a:schemeClr val="accent5">
                  <a:lumMod val="75000"/>
                </a:schemeClr>
              </a:solidFill>
              <a:effectLst/>
              <a:latin typeface="KaiTi" panose="02010609060101010101" pitchFamily="49" charset="-122"/>
              <a:ea typeface="KaiTi" panose="02010609060101010101" pitchFamily="49" charset="-122"/>
            </a:endParaRPr>
          </a:p>
          <a:p>
            <a:pPr algn="just"/>
            <a:r>
              <a:rPr lang="zh-CN" altLang="en-US" sz="2000" b="1" dirty="0">
                <a:solidFill>
                  <a:schemeClr val="accent5">
                    <a:lumMod val="75000"/>
                  </a:schemeClr>
                </a:solidFill>
                <a:latin typeface="KaiTi" panose="02010609060101010101" pitchFamily="49" charset="-122"/>
                <a:ea typeface="KaiTi" panose="02010609060101010101" pitchFamily="49" charset="-122"/>
              </a:rPr>
              <a:t>额外说明 </a:t>
            </a:r>
            <a:r>
              <a:rPr lang="zh-CN" altLang="en-US" b="0" i="0" u="none" strike="noStrike" dirty="0">
                <a:solidFill>
                  <a:schemeClr val="accent5">
                    <a:lumMod val="75000"/>
                  </a:schemeClr>
                </a:solidFill>
                <a:effectLst/>
                <a:latin typeface="KaiTi" panose="02010609060101010101" pitchFamily="49" charset="-122"/>
                <a:ea typeface="KaiTi" panose="02010609060101010101" pitchFamily="49" charset="-122"/>
              </a:rPr>
              <a:t>一套节目没有摔倒或者超时，因此没有减分，减分处显示为</a:t>
            </a:r>
            <a:r>
              <a:rPr lang="en-US" altLang="zh-CN" b="0" i="0" u="none" strike="noStrike" dirty="0">
                <a:solidFill>
                  <a:schemeClr val="accent5">
                    <a:lumMod val="75000"/>
                  </a:schemeClr>
                </a:solidFill>
                <a:effectLst/>
                <a:latin typeface="KaiTi" panose="02010609060101010101" pitchFamily="49" charset="-122"/>
                <a:ea typeface="KaiTi" panose="02010609060101010101" pitchFamily="49" charset="-122"/>
              </a:rPr>
              <a:t>0</a:t>
            </a:r>
            <a:r>
              <a:rPr lang="zh-CN" altLang="en-US" b="0" i="0" u="none" strike="noStrike" dirty="0">
                <a:solidFill>
                  <a:schemeClr val="accent5">
                    <a:lumMod val="75000"/>
                  </a:schemeClr>
                </a:solidFill>
                <a:effectLst/>
                <a:latin typeface="KaiTi" panose="02010609060101010101" pitchFamily="49" charset="-122"/>
                <a:ea typeface="KaiTi" panose="02010609060101010101" pitchFamily="49" charset="-122"/>
              </a:rPr>
              <a:t>；</a:t>
            </a:r>
            <a:r>
              <a:rPr lang="zh-CN" altLang="en-US" b="0" i="0" u="none" strike="noStrike" dirty="0">
                <a:solidFill>
                  <a:schemeClr val="bg2">
                    <a:lumMod val="50000"/>
                  </a:schemeClr>
                </a:solidFill>
                <a:effectLst/>
                <a:latin typeface="KaiTi" panose="02010609060101010101" pitchFamily="49" charset="-122"/>
                <a:ea typeface="KaiTi" panose="02010609060101010101" pitchFamily="49" charset="-122"/>
              </a:rPr>
              <a:t>本赛季新规则规定，只有短节目后半段最后一个跳跃和自由滑后半段的最后三个跳跃可以获得</a:t>
            </a:r>
            <a:r>
              <a:rPr lang="en-US" altLang="zh-CN" b="0" i="0" u="none" strike="noStrike" dirty="0">
                <a:solidFill>
                  <a:schemeClr val="bg2">
                    <a:lumMod val="50000"/>
                  </a:schemeClr>
                </a:solidFill>
                <a:effectLst/>
                <a:latin typeface="KaiTi" panose="02010609060101010101" pitchFamily="49" charset="-122"/>
                <a:ea typeface="KaiTi" panose="02010609060101010101" pitchFamily="49" charset="-122"/>
              </a:rPr>
              <a:t>1.1</a:t>
            </a:r>
            <a:r>
              <a:rPr lang="zh-CN" altLang="en-US" b="0" i="0" u="none" strike="noStrike" dirty="0">
                <a:solidFill>
                  <a:schemeClr val="bg2">
                    <a:lumMod val="50000"/>
                  </a:schemeClr>
                </a:solidFill>
                <a:effectLst/>
                <a:latin typeface="KaiTi" panose="02010609060101010101" pitchFamily="49" charset="-122"/>
                <a:ea typeface="KaiTi" panose="02010609060101010101" pitchFamily="49" charset="-122"/>
              </a:rPr>
              <a:t>倍加分，其余跳跃即使在节目后半也不会获得加分</a:t>
            </a:r>
            <a:endParaRPr lang="zh-CN" altLang="en-US" dirty="0">
              <a:solidFill>
                <a:schemeClr val="bg2">
                  <a:lumMod val="50000"/>
                </a:schemeClr>
              </a:solidFill>
              <a:latin typeface="KaiTi" panose="02010609060101010101" pitchFamily="49" charset="-122"/>
              <a:ea typeface="KaiTi" panose="02010609060101010101" pitchFamily="49" charset="-122"/>
            </a:endParaRPr>
          </a:p>
        </p:txBody>
      </p:sp>
      <p:pic>
        <p:nvPicPr>
          <p:cNvPr id="2" name="图片 1">
            <a:extLst>
              <a:ext uri="{FF2B5EF4-FFF2-40B4-BE49-F238E27FC236}">
                <a16:creationId xmlns:a16="http://schemas.microsoft.com/office/drawing/2014/main" id="{6ED3B200-7D81-75DE-A36B-6D020DC09EE3}"/>
              </a:ext>
            </a:extLst>
          </p:cNvPr>
          <p:cNvPicPr>
            <a:picLocks noChangeAspect="1"/>
          </p:cNvPicPr>
          <p:nvPr/>
        </p:nvPicPr>
        <p:blipFill rotWithShape="1">
          <a:blip r:embed="rId4"/>
          <a:srcRect l="176" t="2940" r="634" b="13290"/>
          <a:stretch/>
        </p:blipFill>
        <p:spPr>
          <a:xfrm>
            <a:off x="-5665" y="1006414"/>
            <a:ext cx="6029885" cy="3196913"/>
          </a:xfrm>
          <a:prstGeom prst="rect">
            <a:avLst/>
          </a:prstGeom>
        </p:spPr>
      </p:pic>
      <p:pic>
        <p:nvPicPr>
          <p:cNvPr id="3074" name="Picture 2">
            <a:extLst>
              <a:ext uri="{FF2B5EF4-FFF2-40B4-BE49-F238E27FC236}">
                <a16:creationId xmlns:a16="http://schemas.microsoft.com/office/drawing/2014/main" id="{6257C8D4-7EAC-74FC-7543-2B35A3166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3124" y="962342"/>
            <a:ext cx="46609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47961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2792730" y="252730"/>
            <a:ext cx="9399270" cy="48450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44" name="圆角矩形 43"/>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r>
              <a:rPr lang="en-US" altLang="zh-CN" sz="3600" dirty="0"/>
              <a:t>1</a:t>
            </a:r>
            <a:endParaRPr lang="zh-CN" altLang="en-US" sz="3600" dirty="0"/>
          </a:p>
        </p:txBody>
      </p:sp>
      <p:sp>
        <p:nvSpPr>
          <p:cNvPr id="45" name="文本框 44"/>
          <p:cNvSpPr txBox="1"/>
          <p:nvPr/>
        </p:nvSpPr>
        <p:spPr>
          <a:xfrm>
            <a:off x="647718" y="267581"/>
            <a:ext cx="2031317" cy="461661"/>
          </a:xfrm>
          <a:prstGeom prst="rect">
            <a:avLst/>
          </a:prstGeom>
          <a:noFill/>
        </p:spPr>
        <p:txBody>
          <a:bodyPr wrap="none" lIns="91436" tIns="45718" rIns="91436" bIns="45718" rtlCol="0">
            <a:spAutoFit/>
          </a:bodyPr>
          <a:lstStyle/>
          <a:p>
            <a:pPr algn="l"/>
            <a:r>
              <a:rPr lang="zh-CN" altLang="en-US" sz="2400" b="1" dirty="0">
                <a:solidFill>
                  <a:srgbClr val="002060"/>
                </a:solidFill>
                <a:latin typeface="KaiTi" panose="02010609060101010101" pitchFamily="49" charset="-122"/>
                <a:ea typeface="KaiTi" panose="02010609060101010101" pitchFamily="49" charset="-122"/>
                <a:sym typeface="+mn-ea"/>
              </a:rPr>
              <a:t>项目基本概述</a:t>
            </a:r>
            <a:endParaRPr lang="zh-CN" altLang="en-US" sz="2400" b="1" spc="600" dirty="0">
              <a:solidFill>
                <a:srgbClr val="002060"/>
              </a:solidFill>
              <a:latin typeface="KaiTi" panose="02010609060101010101" pitchFamily="49" charset="-122"/>
              <a:ea typeface="KaiTi" panose="02010609060101010101" pitchFamily="49" charset="-122"/>
              <a:sym typeface="+mn-ea"/>
            </a:endParaRPr>
          </a:p>
        </p:txBody>
      </p:sp>
      <p:sp>
        <p:nvSpPr>
          <p:cNvPr id="46" name="矩形 45"/>
          <p:cNvSpPr/>
          <p:nvPr/>
        </p:nvSpPr>
        <p:spPr>
          <a:xfrm>
            <a:off x="3018206" y="338395"/>
            <a:ext cx="1826133" cy="338550"/>
          </a:xfrm>
          <a:prstGeom prst="rect">
            <a:avLst/>
          </a:prstGeom>
        </p:spPr>
        <p:txBody>
          <a:bodyPr wrap="none" lIns="91436" tIns="45718" rIns="91436" bIns="45718">
            <a:spAutoFit/>
          </a:bodyPr>
          <a:lstStyle/>
          <a:p>
            <a:pPr algn="ctr"/>
            <a:r>
              <a:rPr lang="zh-CN" altLang="en-US" sz="1600" b="1" dirty="0">
                <a:solidFill>
                  <a:schemeClr val="bg1"/>
                </a:solidFill>
                <a:latin typeface="KaiTi" panose="02010609060101010101" pitchFamily="49" charset="-122"/>
                <a:ea typeface="KaiTi" panose="02010609060101010101" pitchFamily="49" charset="-122"/>
                <a:cs typeface="Copperplate Regular" panose="02000504000000020004" charset="0"/>
              </a:rPr>
              <a:t>花滑基本晋级原则</a:t>
            </a:r>
            <a:endParaRPr lang="en-US" altLang="zh-CN" sz="1600" b="1" dirty="0">
              <a:solidFill>
                <a:schemeClr val="bg1"/>
              </a:solidFill>
              <a:latin typeface="KaiTi" panose="02010609060101010101" pitchFamily="49" charset="-122"/>
              <a:ea typeface="KaiTi" panose="02010609060101010101" pitchFamily="49" charset="-122"/>
              <a:cs typeface="Copperplate Regular" panose="02000504000000020004" charset="0"/>
            </a:endParaRPr>
          </a:p>
        </p:txBody>
      </p:sp>
      <p:grpSp>
        <p:nvGrpSpPr>
          <p:cNvPr id="43" name="组 42"/>
          <p:cNvGrpSpPr/>
          <p:nvPr/>
        </p:nvGrpSpPr>
        <p:grpSpPr>
          <a:xfrm>
            <a:off x="11454130" y="296545"/>
            <a:ext cx="737870" cy="484505"/>
            <a:chOff x="11454105" y="252856"/>
            <a:chExt cx="737892" cy="484288"/>
          </a:xfrm>
        </p:grpSpPr>
        <p:grpSp>
          <p:nvGrpSpPr>
            <p:cNvPr id="50" name="组 49"/>
            <p:cNvGrpSpPr/>
            <p:nvPr/>
          </p:nvGrpSpPr>
          <p:grpSpPr>
            <a:xfrm>
              <a:off x="12039604" y="252856"/>
              <a:ext cx="152393" cy="484287"/>
              <a:chOff x="12039604" y="252856"/>
              <a:chExt cx="152393" cy="484287"/>
            </a:xfrm>
          </p:grpSpPr>
          <p:sp>
            <p:nvSpPr>
              <p:cNvPr id="54" name="圆角矩形 53"/>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70"/>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99"/>
            <p:cNvGrpSpPr/>
            <p:nvPr/>
          </p:nvGrpSpPr>
          <p:grpSpPr>
            <a:xfrm>
              <a:off x="11454105" y="252857"/>
              <a:ext cx="491115" cy="484287"/>
              <a:chOff x="1528923" y="220268"/>
              <a:chExt cx="1284096" cy="1266241"/>
            </a:xfrm>
          </p:grpSpPr>
          <p:sp>
            <p:nvSpPr>
              <p:cNvPr id="52" name="圆角矩形 51"/>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pic>
        <p:nvPicPr>
          <p:cNvPr id="1026" name="Picture 2"/>
          <p:cNvPicPr>
            <a:picLocks noChangeAspect="1" noChangeArrowheads="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10693400" y="164465"/>
            <a:ext cx="666115" cy="6604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967105" y="4211320"/>
            <a:ext cx="10257790" cy="829945"/>
          </a:xfrm>
          <a:prstGeom prst="rect">
            <a:avLst/>
          </a:prstGeom>
          <a:noFill/>
        </p:spPr>
        <p:txBody>
          <a:bodyPr wrap="square" rtlCol="0">
            <a:spAutoFit/>
          </a:bodyPr>
          <a:lstStyle/>
          <a:p>
            <a:endParaRPr lang="zh-CN" altLang="en-US" sz="2400">
              <a:solidFill>
                <a:srgbClr val="002060"/>
              </a:solidFill>
              <a:latin typeface="楷体" charset="0"/>
              <a:ea typeface="楷体" charset="0"/>
              <a:cs typeface="楷体" charset="0"/>
            </a:endParaRPr>
          </a:p>
          <a:p>
            <a:endParaRPr lang="zh-CN" altLang="en-US" sz="2400">
              <a:solidFill>
                <a:srgbClr val="002060"/>
              </a:solidFill>
              <a:latin typeface="楷体" charset="0"/>
              <a:ea typeface="楷体" charset="0"/>
              <a:cs typeface="楷体" charset="0"/>
            </a:endParaRPr>
          </a:p>
        </p:txBody>
      </p:sp>
      <p:sp>
        <p:nvSpPr>
          <p:cNvPr id="4" name="圆角矩形 3">
            <a:extLst>
              <a:ext uri="{FF2B5EF4-FFF2-40B4-BE49-F238E27FC236}">
                <a16:creationId xmlns:a16="http://schemas.microsoft.com/office/drawing/2014/main" id="{E32D809A-1D23-4C52-5185-8B52CBF70985}"/>
              </a:ext>
            </a:extLst>
          </p:cNvPr>
          <p:cNvSpPr/>
          <p:nvPr/>
        </p:nvSpPr>
        <p:spPr>
          <a:xfrm rot="10800000" flipV="1">
            <a:off x="-5669" y="3687343"/>
            <a:ext cx="452932" cy="149304"/>
          </a:xfrm>
          <a:prstGeom prst="roundRect">
            <a:avLst>
              <a:gd name="adj" fmla="val 5039"/>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highlight>
                <a:srgbClr val="2F5597"/>
              </a:highlight>
            </a:endParaRPr>
          </a:p>
        </p:txBody>
      </p:sp>
      <p:sp>
        <p:nvSpPr>
          <p:cNvPr id="5" name="圆角矩形 4">
            <a:extLst>
              <a:ext uri="{FF2B5EF4-FFF2-40B4-BE49-F238E27FC236}">
                <a16:creationId xmlns:a16="http://schemas.microsoft.com/office/drawing/2014/main" id="{53165A65-A0DE-D8E5-C15D-7FD0DE60F0C6}"/>
              </a:ext>
            </a:extLst>
          </p:cNvPr>
          <p:cNvSpPr/>
          <p:nvPr/>
        </p:nvSpPr>
        <p:spPr>
          <a:xfrm rot="10800000" flipV="1">
            <a:off x="11739068" y="3725875"/>
            <a:ext cx="452932" cy="149304"/>
          </a:xfrm>
          <a:prstGeom prst="roundRect">
            <a:avLst>
              <a:gd name="adj" fmla="val 5039"/>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highlight>
                <a:srgbClr val="2F5597"/>
              </a:highlight>
            </a:endParaRPr>
          </a:p>
        </p:txBody>
      </p:sp>
      <p:sp>
        <p:nvSpPr>
          <p:cNvPr id="6" name="文本框 5">
            <a:extLst>
              <a:ext uri="{FF2B5EF4-FFF2-40B4-BE49-F238E27FC236}">
                <a16:creationId xmlns:a16="http://schemas.microsoft.com/office/drawing/2014/main" id="{287B4365-B9AE-E4AD-4DCC-0E8EE8740ACB}"/>
              </a:ext>
            </a:extLst>
          </p:cNvPr>
          <p:cNvSpPr txBox="1"/>
          <p:nvPr/>
        </p:nvSpPr>
        <p:spPr>
          <a:xfrm>
            <a:off x="1107174" y="1031837"/>
            <a:ext cx="1529586" cy="338554"/>
          </a:xfrm>
          <a:prstGeom prst="rect">
            <a:avLst/>
          </a:prstGeom>
          <a:solidFill>
            <a:schemeClr val="tx2">
              <a:lumMod val="60000"/>
              <a:lumOff val="40000"/>
            </a:schemeClr>
          </a:solidFill>
        </p:spPr>
        <p:txBody>
          <a:bodyPr wrap="none" rtlCol="0">
            <a:spAutoFit/>
          </a:bodyPr>
          <a:lstStyle/>
          <a:p>
            <a:r>
              <a:rPr kumimoji="1" lang="zh-CN" altLang="en-US" sz="1600" b="1" dirty="0">
                <a:solidFill>
                  <a:schemeClr val="bg1"/>
                </a:solidFill>
                <a:latin typeface="KaiTi" panose="02010609060101010101" pitchFamily="49" charset="-122"/>
                <a:ea typeface="KaiTi" panose="02010609060101010101" pitchFamily="49" charset="-122"/>
              </a:rPr>
              <a:t>男</a:t>
            </a:r>
            <a:r>
              <a:rPr kumimoji="1" lang="en-US" altLang="zh-CN" sz="1600" b="1" dirty="0">
                <a:solidFill>
                  <a:schemeClr val="bg1"/>
                </a:solidFill>
                <a:latin typeface="KaiTi" panose="02010609060101010101" pitchFamily="49" charset="-122"/>
                <a:ea typeface="KaiTi" panose="02010609060101010101" pitchFamily="49" charset="-122"/>
              </a:rPr>
              <a:t>/</a:t>
            </a:r>
            <a:r>
              <a:rPr kumimoji="1" lang="zh-CN" altLang="en-US" sz="1600" b="1" dirty="0">
                <a:solidFill>
                  <a:schemeClr val="bg1"/>
                </a:solidFill>
                <a:latin typeface="KaiTi" panose="02010609060101010101" pitchFamily="49" charset="-122"/>
                <a:ea typeface="KaiTi" panose="02010609060101010101" pitchFamily="49" charset="-122"/>
              </a:rPr>
              <a:t>女子单人滑</a:t>
            </a:r>
          </a:p>
        </p:txBody>
      </p:sp>
      <p:sp>
        <p:nvSpPr>
          <p:cNvPr id="8" name="文本框 7">
            <a:extLst>
              <a:ext uri="{FF2B5EF4-FFF2-40B4-BE49-F238E27FC236}">
                <a16:creationId xmlns:a16="http://schemas.microsoft.com/office/drawing/2014/main" id="{97E88DDE-0F07-1A3E-A988-02D3717BFE51}"/>
              </a:ext>
            </a:extLst>
          </p:cNvPr>
          <p:cNvSpPr txBox="1"/>
          <p:nvPr/>
        </p:nvSpPr>
        <p:spPr>
          <a:xfrm>
            <a:off x="1107174" y="3516217"/>
            <a:ext cx="805029" cy="338554"/>
          </a:xfrm>
          <a:prstGeom prst="rect">
            <a:avLst/>
          </a:prstGeom>
          <a:solidFill>
            <a:schemeClr val="tx2">
              <a:lumMod val="60000"/>
              <a:lumOff val="40000"/>
            </a:schemeClr>
          </a:solidFill>
        </p:spPr>
        <p:txBody>
          <a:bodyPr wrap="none" rtlCol="0">
            <a:spAutoFit/>
          </a:bodyPr>
          <a:lstStyle/>
          <a:p>
            <a:r>
              <a:rPr kumimoji="1" lang="zh-CN" altLang="en-US" sz="1600" b="1" dirty="0">
                <a:solidFill>
                  <a:schemeClr val="bg1"/>
                </a:solidFill>
                <a:latin typeface="KaiTi" panose="02010609060101010101" pitchFamily="49" charset="-122"/>
                <a:ea typeface="KaiTi" panose="02010609060101010101" pitchFamily="49" charset="-122"/>
              </a:rPr>
              <a:t>双人滑</a:t>
            </a:r>
          </a:p>
        </p:txBody>
      </p:sp>
      <p:sp>
        <p:nvSpPr>
          <p:cNvPr id="9" name="圆角矩形 8">
            <a:extLst>
              <a:ext uri="{FF2B5EF4-FFF2-40B4-BE49-F238E27FC236}">
                <a16:creationId xmlns:a16="http://schemas.microsoft.com/office/drawing/2014/main" id="{495C6A8C-962E-C67D-EA5D-CF2323EC34EF}"/>
              </a:ext>
            </a:extLst>
          </p:cNvPr>
          <p:cNvSpPr/>
          <p:nvPr/>
        </p:nvSpPr>
        <p:spPr>
          <a:xfrm rot="10800000" flipV="1">
            <a:off x="-5668" y="1195955"/>
            <a:ext cx="452932" cy="149304"/>
          </a:xfrm>
          <a:prstGeom prst="roundRect">
            <a:avLst>
              <a:gd name="adj" fmla="val 5039"/>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highlight>
                <a:srgbClr val="2F5597"/>
              </a:highlight>
            </a:endParaRPr>
          </a:p>
        </p:txBody>
      </p:sp>
      <p:pic>
        <p:nvPicPr>
          <p:cNvPr id="10" name="图片 9">
            <a:extLst>
              <a:ext uri="{FF2B5EF4-FFF2-40B4-BE49-F238E27FC236}">
                <a16:creationId xmlns:a16="http://schemas.microsoft.com/office/drawing/2014/main" id="{3E457CAE-E061-A74E-4282-AF44AEF156F8}"/>
              </a:ext>
            </a:extLst>
          </p:cNvPr>
          <p:cNvPicPr>
            <a:picLocks noChangeAspect="1"/>
          </p:cNvPicPr>
          <p:nvPr/>
        </p:nvPicPr>
        <p:blipFill rotWithShape="1">
          <a:blip r:embed="rId4"/>
          <a:srcRect t="-1" r="-154" b="1056"/>
          <a:stretch/>
        </p:blipFill>
        <p:spPr>
          <a:xfrm>
            <a:off x="1107174" y="1370390"/>
            <a:ext cx="5656881" cy="1681949"/>
          </a:xfrm>
          <a:prstGeom prst="rect">
            <a:avLst/>
          </a:prstGeom>
        </p:spPr>
      </p:pic>
      <p:sp>
        <p:nvSpPr>
          <p:cNvPr id="11" name="文本框 10">
            <a:extLst>
              <a:ext uri="{FF2B5EF4-FFF2-40B4-BE49-F238E27FC236}">
                <a16:creationId xmlns:a16="http://schemas.microsoft.com/office/drawing/2014/main" id="{F7CA0AFC-7B4E-E6BC-C401-05EC988F4A43}"/>
              </a:ext>
            </a:extLst>
          </p:cNvPr>
          <p:cNvSpPr txBox="1"/>
          <p:nvPr/>
        </p:nvSpPr>
        <p:spPr>
          <a:xfrm>
            <a:off x="10855889" y="1057525"/>
            <a:ext cx="598241" cy="338554"/>
          </a:xfrm>
          <a:prstGeom prst="rect">
            <a:avLst/>
          </a:prstGeom>
          <a:solidFill>
            <a:schemeClr val="tx2">
              <a:lumMod val="60000"/>
              <a:lumOff val="40000"/>
            </a:schemeClr>
          </a:solidFill>
        </p:spPr>
        <p:txBody>
          <a:bodyPr wrap="none" rtlCol="0">
            <a:spAutoFit/>
          </a:bodyPr>
          <a:lstStyle/>
          <a:p>
            <a:r>
              <a:rPr kumimoji="1" lang="zh-CN" altLang="en-US" sz="1600" b="1" dirty="0">
                <a:solidFill>
                  <a:schemeClr val="bg1"/>
                </a:solidFill>
                <a:latin typeface="KaiTi" panose="02010609060101010101" pitchFamily="49" charset="-122"/>
                <a:ea typeface="KaiTi" panose="02010609060101010101" pitchFamily="49" charset="-122"/>
              </a:rPr>
              <a:t>冰舞</a:t>
            </a:r>
            <a:endParaRPr kumimoji="1" lang="en-US" altLang="zh-CN" sz="1600" b="1" dirty="0">
              <a:solidFill>
                <a:schemeClr val="bg1"/>
              </a:solidFill>
              <a:latin typeface="KaiTi" panose="02010609060101010101" pitchFamily="49" charset="-122"/>
              <a:ea typeface="KaiTi" panose="02010609060101010101" pitchFamily="49" charset="-122"/>
            </a:endParaRPr>
          </a:p>
        </p:txBody>
      </p:sp>
      <p:pic>
        <p:nvPicPr>
          <p:cNvPr id="12" name="图片 11">
            <a:extLst>
              <a:ext uri="{FF2B5EF4-FFF2-40B4-BE49-F238E27FC236}">
                <a16:creationId xmlns:a16="http://schemas.microsoft.com/office/drawing/2014/main" id="{BCFCD8ED-E9B1-5FC7-F38C-3C8F3E53ECBD}"/>
              </a:ext>
            </a:extLst>
          </p:cNvPr>
          <p:cNvPicPr>
            <a:picLocks noChangeAspect="1"/>
          </p:cNvPicPr>
          <p:nvPr/>
        </p:nvPicPr>
        <p:blipFill>
          <a:blip r:embed="rId5"/>
          <a:stretch>
            <a:fillRect/>
          </a:stretch>
        </p:blipFill>
        <p:spPr>
          <a:xfrm>
            <a:off x="7115166" y="1370391"/>
            <a:ext cx="4339848" cy="1681950"/>
          </a:xfrm>
          <a:prstGeom prst="rect">
            <a:avLst/>
          </a:prstGeom>
        </p:spPr>
      </p:pic>
      <p:sp>
        <p:nvSpPr>
          <p:cNvPr id="13" name="圆角矩形 12">
            <a:extLst>
              <a:ext uri="{FF2B5EF4-FFF2-40B4-BE49-F238E27FC236}">
                <a16:creationId xmlns:a16="http://schemas.microsoft.com/office/drawing/2014/main" id="{23350D14-F8EA-FD5B-5D7E-A2AA2B4DD152}"/>
              </a:ext>
            </a:extLst>
          </p:cNvPr>
          <p:cNvSpPr/>
          <p:nvPr/>
        </p:nvSpPr>
        <p:spPr>
          <a:xfrm rot="10800000" flipV="1">
            <a:off x="11739068" y="1121303"/>
            <a:ext cx="452932" cy="149304"/>
          </a:xfrm>
          <a:prstGeom prst="roundRect">
            <a:avLst>
              <a:gd name="adj" fmla="val 5039"/>
            </a:avLst>
          </a:prstGeom>
          <a:solidFill>
            <a:schemeClr val="accent1">
              <a:lumMod val="40000"/>
              <a:lumOff val="6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highlight>
                <a:srgbClr val="2F5597"/>
              </a:highlight>
            </a:endParaRPr>
          </a:p>
        </p:txBody>
      </p:sp>
      <p:sp>
        <p:nvSpPr>
          <p:cNvPr id="14" name="文本框 13">
            <a:extLst>
              <a:ext uri="{FF2B5EF4-FFF2-40B4-BE49-F238E27FC236}">
                <a16:creationId xmlns:a16="http://schemas.microsoft.com/office/drawing/2014/main" id="{D7BDEF32-B4E5-38DB-6189-2D1641F9ACF2}"/>
              </a:ext>
            </a:extLst>
          </p:cNvPr>
          <p:cNvSpPr txBox="1"/>
          <p:nvPr/>
        </p:nvSpPr>
        <p:spPr>
          <a:xfrm>
            <a:off x="10693400" y="3667370"/>
            <a:ext cx="805029" cy="338554"/>
          </a:xfrm>
          <a:prstGeom prst="rect">
            <a:avLst/>
          </a:prstGeom>
          <a:solidFill>
            <a:schemeClr val="tx2">
              <a:lumMod val="60000"/>
              <a:lumOff val="40000"/>
            </a:schemeClr>
          </a:solidFill>
        </p:spPr>
        <p:txBody>
          <a:bodyPr wrap="none" rtlCol="0">
            <a:spAutoFit/>
          </a:bodyPr>
          <a:lstStyle/>
          <a:p>
            <a:r>
              <a:rPr kumimoji="1" lang="zh-CN" altLang="en-US" sz="1600" b="1" dirty="0">
                <a:solidFill>
                  <a:schemeClr val="bg1"/>
                </a:solidFill>
                <a:latin typeface="KaiTi" panose="02010609060101010101" pitchFamily="49" charset="-122"/>
                <a:ea typeface="KaiTi" panose="02010609060101010101" pitchFamily="49" charset="-122"/>
              </a:rPr>
              <a:t>团体赛</a:t>
            </a:r>
          </a:p>
        </p:txBody>
      </p:sp>
      <p:pic>
        <p:nvPicPr>
          <p:cNvPr id="15" name="图片 14">
            <a:extLst>
              <a:ext uri="{FF2B5EF4-FFF2-40B4-BE49-F238E27FC236}">
                <a16:creationId xmlns:a16="http://schemas.microsoft.com/office/drawing/2014/main" id="{0726A4DC-302F-2188-BB8B-4AFF913EEEB6}"/>
              </a:ext>
            </a:extLst>
          </p:cNvPr>
          <p:cNvPicPr>
            <a:picLocks noChangeAspect="1"/>
          </p:cNvPicPr>
          <p:nvPr/>
        </p:nvPicPr>
        <p:blipFill>
          <a:blip r:embed="rId6"/>
          <a:stretch>
            <a:fillRect/>
          </a:stretch>
        </p:blipFill>
        <p:spPr>
          <a:xfrm>
            <a:off x="6250867" y="4005924"/>
            <a:ext cx="5247561" cy="2444980"/>
          </a:xfrm>
          <a:prstGeom prst="rect">
            <a:avLst/>
          </a:prstGeom>
        </p:spPr>
      </p:pic>
      <p:pic>
        <p:nvPicPr>
          <p:cNvPr id="16" name="图片 15">
            <a:extLst>
              <a:ext uri="{FF2B5EF4-FFF2-40B4-BE49-F238E27FC236}">
                <a16:creationId xmlns:a16="http://schemas.microsoft.com/office/drawing/2014/main" id="{4D9FDD8C-EE0F-593C-4834-EE444ABAB408}"/>
              </a:ext>
            </a:extLst>
          </p:cNvPr>
          <p:cNvPicPr>
            <a:picLocks noChangeAspect="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saturation sat="400000"/>
                    </a14:imgEffect>
                  </a14:imgLayer>
                </a14:imgProps>
              </a:ext>
            </a:extLst>
          </a:blip>
          <a:stretch>
            <a:fillRect/>
          </a:stretch>
        </p:blipFill>
        <p:spPr>
          <a:xfrm>
            <a:off x="1146086" y="3875179"/>
            <a:ext cx="4227579" cy="2771880"/>
          </a:xfrm>
          <a:prstGeom prst="rect">
            <a:avLst/>
          </a:prstGeom>
        </p:spPr>
      </p:pic>
    </p:spTree>
    <p:extLst>
      <p:ext uri="{BB962C8B-B14F-4D97-AF65-F5344CB8AC3E}">
        <p14:creationId xmlns:p14="http://schemas.microsoft.com/office/powerpoint/2010/main" val="623082275"/>
      </p:ext>
    </p:extLst>
  </p:cSld>
  <p:clrMapOvr>
    <a:masterClrMapping/>
  </p:clrMapOvr>
  <p:transition spd="slow">
    <p:fade/>
  </p:transition>
</p:sld>
</file>

<file path=ppt/theme/theme1.xml><?xml version="1.0" encoding="utf-8"?>
<a:theme xmlns:a="http://schemas.openxmlformats.org/drawingml/2006/main" na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奥斯汀">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1904</TotalTime>
  <Words>2504</Words>
  <Application>Microsoft Macintosh PowerPoint</Application>
  <PresentationFormat>宽屏</PresentationFormat>
  <Paragraphs>213</Paragraphs>
  <Slides>27</Slides>
  <Notes>3</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KaiTi</vt:lpstr>
      <vt:lpstr>KaiTi</vt:lpstr>
      <vt:lpstr>田氏颜体大字库</vt:lpstr>
      <vt:lpstr>microsoft yahei</vt:lpstr>
      <vt:lpstr>microsoft yahei</vt:lpstr>
      <vt:lpstr>Arial</vt:lpstr>
      <vt:lpstr>Calibri</vt:lpstr>
      <vt:lpstr>Century Gothic</vt:lpstr>
      <vt:lpstr>Copperplate</vt:lpstr>
      <vt:lpstr>Copperplate Bold</vt:lpstr>
      <vt:lpstr>Copperplate Regular</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subject>1</dc:subject>
  <dc:creator/>
  <dc:description>1</dc:description>
  <cp:lastModifiedBy>912209729@qq.com</cp:lastModifiedBy>
  <cp:revision>17</cp:revision>
  <dcterms:created xsi:type="dcterms:W3CDTF">2022-12-21T13:39:51Z</dcterms:created>
  <dcterms:modified xsi:type="dcterms:W3CDTF">2023-05-17T05:04:06Z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2052-4.6.1.7467</vt:lpwstr>
  </property>
  <property fmtid="{D5CDD505-2E9C-101B-9397-08002B2CF9AE}" pid="3" name="ICV">
    <vt:lpwstr>876A39F1DE0046D2C16A866324BE847E</vt:lpwstr>
  </property>
</Properties>
</file>